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56"/>
  </p:notesMasterIdLst>
  <p:handoutMasterIdLst>
    <p:handoutMasterId r:id="rId57"/>
  </p:handoutMasterIdLst>
  <p:sldIdLst>
    <p:sldId id="256" r:id="rId5"/>
    <p:sldId id="711" r:id="rId6"/>
    <p:sldId id="712" r:id="rId7"/>
    <p:sldId id="715" r:id="rId8"/>
    <p:sldId id="716" r:id="rId9"/>
    <p:sldId id="773" r:id="rId10"/>
    <p:sldId id="767" r:id="rId11"/>
    <p:sldId id="792" r:id="rId12"/>
    <p:sldId id="795" r:id="rId13"/>
    <p:sldId id="796" r:id="rId14"/>
    <p:sldId id="797" r:id="rId15"/>
    <p:sldId id="798" r:id="rId16"/>
    <p:sldId id="800" r:id="rId17"/>
    <p:sldId id="801" r:id="rId18"/>
    <p:sldId id="802" r:id="rId19"/>
    <p:sldId id="794" r:id="rId20"/>
    <p:sldId id="803" r:id="rId21"/>
    <p:sldId id="804" r:id="rId22"/>
    <p:sldId id="805" r:id="rId23"/>
    <p:sldId id="806" r:id="rId24"/>
    <p:sldId id="807" r:id="rId25"/>
    <p:sldId id="808" r:id="rId26"/>
    <p:sldId id="809" r:id="rId27"/>
    <p:sldId id="811" r:id="rId28"/>
    <p:sldId id="812" r:id="rId29"/>
    <p:sldId id="813" r:id="rId30"/>
    <p:sldId id="814" r:id="rId31"/>
    <p:sldId id="815" r:id="rId32"/>
    <p:sldId id="816" r:id="rId33"/>
    <p:sldId id="817" r:id="rId34"/>
    <p:sldId id="793" r:id="rId35"/>
    <p:sldId id="819" r:id="rId36"/>
    <p:sldId id="820" r:id="rId37"/>
    <p:sldId id="818" r:id="rId38"/>
    <p:sldId id="821" r:id="rId39"/>
    <p:sldId id="822" r:id="rId40"/>
    <p:sldId id="823" r:id="rId41"/>
    <p:sldId id="824" r:id="rId42"/>
    <p:sldId id="825" r:id="rId43"/>
    <p:sldId id="826" r:id="rId44"/>
    <p:sldId id="827" r:id="rId45"/>
    <p:sldId id="828" r:id="rId46"/>
    <p:sldId id="829" r:id="rId47"/>
    <p:sldId id="830" r:id="rId48"/>
    <p:sldId id="831" r:id="rId49"/>
    <p:sldId id="832" r:id="rId50"/>
    <p:sldId id="833" r:id="rId51"/>
    <p:sldId id="834" r:id="rId52"/>
    <p:sldId id="835" r:id="rId53"/>
    <p:sldId id="836" r:id="rId54"/>
    <p:sldId id="837" r:id="rId55"/>
  </p:sldIdLst>
  <p:sldSz cx="9144000" cy="6858000" type="screen4x3"/>
  <p:notesSz cx="9928225" cy="6797675"/>
  <p:custDataLst>
    <p:tags r:id="rId58"/>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24" autoAdjust="0"/>
    <p:restoredTop sz="94646" autoAdjust="0"/>
  </p:normalViewPr>
  <p:slideViewPr>
    <p:cSldViewPr>
      <p:cViewPr varScale="1">
        <p:scale>
          <a:sx n="74" d="100"/>
          <a:sy n="74" d="100"/>
        </p:scale>
        <p:origin x="1458"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ags" Target="tags/tag1.xml"/><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handoutMaster" Target="handoutMasters/handout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10/07/2017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7/10/2017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2915735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5304153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40947244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42514364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6711269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2117398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1670781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3625677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42776616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923836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11237046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1043538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4390807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6032411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5288531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7442486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12095473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37615938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18724497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7500915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25506954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22800013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15553113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18781752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35818880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34078049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35743670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30142452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27882954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39</a:t>
            </a:fld>
            <a:endParaRPr lang="en-GB" dirty="0"/>
          </a:p>
        </p:txBody>
      </p:sp>
    </p:spTree>
    <p:extLst>
      <p:ext uri="{BB962C8B-B14F-4D97-AF65-F5344CB8AC3E}">
        <p14:creationId xmlns:p14="http://schemas.microsoft.com/office/powerpoint/2010/main" val="3074581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40</a:t>
            </a:fld>
            <a:endParaRPr lang="en-GB" dirty="0"/>
          </a:p>
        </p:txBody>
      </p:sp>
    </p:spTree>
    <p:extLst>
      <p:ext uri="{BB962C8B-B14F-4D97-AF65-F5344CB8AC3E}">
        <p14:creationId xmlns:p14="http://schemas.microsoft.com/office/powerpoint/2010/main" val="182966849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41</a:t>
            </a:fld>
            <a:endParaRPr lang="en-GB" dirty="0"/>
          </a:p>
        </p:txBody>
      </p:sp>
    </p:spTree>
    <p:extLst>
      <p:ext uri="{BB962C8B-B14F-4D97-AF65-F5344CB8AC3E}">
        <p14:creationId xmlns:p14="http://schemas.microsoft.com/office/powerpoint/2010/main" val="38206634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42</a:t>
            </a:fld>
            <a:endParaRPr lang="en-GB" dirty="0"/>
          </a:p>
        </p:txBody>
      </p:sp>
    </p:spTree>
    <p:extLst>
      <p:ext uri="{BB962C8B-B14F-4D97-AF65-F5344CB8AC3E}">
        <p14:creationId xmlns:p14="http://schemas.microsoft.com/office/powerpoint/2010/main" val="401465660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43</a:t>
            </a:fld>
            <a:endParaRPr lang="en-GB" dirty="0"/>
          </a:p>
        </p:txBody>
      </p:sp>
    </p:spTree>
    <p:extLst>
      <p:ext uri="{BB962C8B-B14F-4D97-AF65-F5344CB8AC3E}">
        <p14:creationId xmlns:p14="http://schemas.microsoft.com/office/powerpoint/2010/main" val="25631756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44</a:t>
            </a:fld>
            <a:endParaRPr lang="en-GB" dirty="0"/>
          </a:p>
        </p:txBody>
      </p:sp>
    </p:spTree>
    <p:extLst>
      <p:ext uri="{BB962C8B-B14F-4D97-AF65-F5344CB8AC3E}">
        <p14:creationId xmlns:p14="http://schemas.microsoft.com/office/powerpoint/2010/main" val="89663912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45</a:t>
            </a:fld>
            <a:endParaRPr lang="en-GB" dirty="0"/>
          </a:p>
        </p:txBody>
      </p:sp>
    </p:spTree>
    <p:extLst>
      <p:ext uri="{BB962C8B-B14F-4D97-AF65-F5344CB8AC3E}">
        <p14:creationId xmlns:p14="http://schemas.microsoft.com/office/powerpoint/2010/main" val="16725648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46</a:t>
            </a:fld>
            <a:endParaRPr lang="en-GB" dirty="0"/>
          </a:p>
        </p:txBody>
      </p:sp>
    </p:spTree>
    <p:extLst>
      <p:ext uri="{BB962C8B-B14F-4D97-AF65-F5344CB8AC3E}">
        <p14:creationId xmlns:p14="http://schemas.microsoft.com/office/powerpoint/2010/main" val="142432327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47</a:t>
            </a:fld>
            <a:endParaRPr lang="en-GB" dirty="0"/>
          </a:p>
        </p:txBody>
      </p:sp>
    </p:spTree>
    <p:extLst>
      <p:ext uri="{BB962C8B-B14F-4D97-AF65-F5344CB8AC3E}">
        <p14:creationId xmlns:p14="http://schemas.microsoft.com/office/powerpoint/2010/main" val="237110948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48</a:t>
            </a:fld>
            <a:endParaRPr lang="en-GB" dirty="0"/>
          </a:p>
        </p:txBody>
      </p:sp>
    </p:spTree>
    <p:extLst>
      <p:ext uri="{BB962C8B-B14F-4D97-AF65-F5344CB8AC3E}">
        <p14:creationId xmlns:p14="http://schemas.microsoft.com/office/powerpoint/2010/main" val="105666990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49</a:t>
            </a:fld>
            <a:endParaRPr lang="en-GB" dirty="0"/>
          </a:p>
        </p:txBody>
      </p:sp>
    </p:spTree>
    <p:extLst>
      <p:ext uri="{BB962C8B-B14F-4D97-AF65-F5344CB8AC3E}">
        <p14:creationId xmlns:p14="http://schemas.microsoft.com/office/powerpoint/2010/main" val="16978949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50</a:t>
            </a:fld>
            <a:endParaRPr lang="en-GB" dirty="0"/>
          </a:p>
        </p:txBody>
      </p:sp>
    </p:spTree>
    <p:extLst>
      <p:ext uri="{BB962C8B-B14F-4D97-AF65-F5344CB8AC3E}">
        <p14:creationId xmlns:p14="http://schemas.microsoft.com/office/powerpoint/2010/main" val="149959716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51</a:t>
            </a:fld>
            <a:endParaRPr lang="en-GB" dirty="0"/>
          </a:p>
        </p:txBody>
      </p:sp>
    </p:spTree>
    <p:extLst>
      <p:ext uri="{BB962C8B-B14F-4D97-AF65-F5344CB8AC3E}">
        <p14:creationId xmlns:p14="http://schemas.microsoft.com/office/powerpoint/2010/main" val="9931152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853415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8521431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2826493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29.xml"/><Relationship Id="rId3" Type="http://schemas.openxmlformats.org/officeDocument/2006/relationships/slide" Target="../slides/slide8.xml"/><Relationship Id="rId7" Type="http://schemas.openxmlformats.org/officeDocument/2006/relationships/slide" Target="../slides/slide27.xml"/><Relationship Id="rId2" Type="http://schemas.openxmlformats.org/officeDocument/2006/relationships/slide" Target="../slides/slide31.xml"/><Relationship Id="rId1" Type="http://schemas.openxmlformats.org/officeDocument/2006/relationships/slideMaster" Target="../slideMasters/slideMaster1.xml"/><Relationship Id="rId6" Type="http://schemas.openxmlformats.org/officeDocument/2006/relationships/slide" Target="../slides/slide24.xml"/><Relationship Id="rId5" Type="http://schemas.openxmlformats.org/officeDocument/2006/relationships/slide" Target="../slides/slide16.xml"/><Relationship Id="rId4" Type="http://schemas.openxmlformats.org/officeDocument/2006/relationships/slide" Target="../slides/slide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668344" y="620688"/>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Exam Questions</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100616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1.1 –</a:t>
            </a:r>
            <a:r>
              <a:rPr lang="en-GB" sz="1100" b="1" baseline="0"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TOS Decisions</a:t>
            </a:r>
            <a:endParaRPr lang="en-GB" sz="110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1274527" y="620688"/>
            <a:ext cx="132266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1.2 – Criteria Differences</a:t>
            </a:r>
            <a:endParaRPr lang="en-GB" sz="110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2648082" y="620688"/>
            <a:ext cx="118587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1.3 – Information Sources</a:t>
            </a:r>
            <a:endParaRPr lang="en-GB" sz="11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3871195" y="620688"/>
            <a:ext cx="106731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1.4 – Judging Validity</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rId7" action="ppaction://hlinksldjump"/>
          </p:cNvPr>
          <p:cNvSpPr/>
          <p:nvPr userDrawn="1"/>
        </p:nvSpPr>
        <p:spPr>
          <a:xfrm>
            <a:off x="4975750" y="620688"/>
            <a:ext cx="126302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1.5 – Communication</a:t>
            </a:r>
            <a:endParaRPr lang="en-GB" sz="1100" b="1" dirty="0">
              <a:latin typeface="Arial" panose="020B0604020202020204" pitchFamily="34" charset="0"/>
              <a:cs typeface="Arial" panose="020B0604020202020204" pitchFamily="34" charset="0"/>
            </a:endParaRPr>
          </a:p>
        </p:txBody>
      </p:sp>
      <p:sp>
        <p:nvSpPr>
          <p:cNvPr id="13" name="Round Same Side Corner Rectangle 12">
            <a:hlinkClick r:id="rId8" action="ppaction://hlinksldjump"/>
          </p:cNvPr>
          <p:cNvSpPr/>
          <p:nvPr userDrawn="1"/>
        </p:nvSpPr>
        <p:spPr>
          <a:xfrm>
            <a:off x="6300192" y="620688"/>
            <a:ext cx="1306733" cy="365574"/>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1.6 - Externalities</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79512" y="5301208"/>
            <a:ext cx="8856984"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Unit 03 – Sample Assessment – June 2016</a:t>
            </a:r>
            <a:endParaRPr lang="en-GB" sz="4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00438"/>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03 – Business Decisions</a:t>
            </a:r>
          </a:p>
          <a:p>
            <a:pPr algn="r"/>
            <a:r>
              <a:rPr lang="en-GB" sz="3200" b="1" dirty="0" smtClean="0">
                <a:solidFill>
                  <a:schemeClr val="tx1">
                    <a:lumMod val="50000"/>
                    <a:lumOff val="50000"/>
                  </a:schemeClr>
                </a:solidFill>
              </a:rPr>
              <a:t>2016 Specification</a:t>
            </a:r>
            <a:endParaRPr lang="en-GB" sz="3600" b="1" dirty="0">
              <a:solidFill>
                <a:schemeClr val="tx1">
                  <a:lumMod val="50000"/>
                  <a:lumOff val="50000"/>
                </a:schemeClr>
              </a:solidFill>
            </a:endParaRP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309146"/>
          </a:xfrm>
          <a:prstGeom prst="rect">
            <a:avLst/>
          </a:prstGeom>
        </p:spPr>
        <p:txBody>
          <a:bodyPr wrap="square">
            <a:spAutoFit/>
          </a:bodyPr>
          <a:lstStyle/>
          <a:p>
            <a:pPr>
              <a:spcAft>
                <a:spcPts val="600"/>
              </a:spcAft>
              <a:tabLst>
                <a:tab pos="8348663" algn="r"/>
              </a:tabLst>
            </a:pPr>
            <a:r>
              <a:rPr lang="en-US" b="1" dirty="0">
                <a:solidFill>
                  <a:srgbClr val="FF0000"/>
                </a:solidFill>
              </a:rPr>
              <a:t>The problem</a:t>
            </a:r>
          </a:p>
          <a:p>
            <a:pPr>
              <a:spcAft>
                <a:spcPts val="600"/>
              </a:spcAft>
              <a:tabLst>
                <a:tab pos="8348663" algn="r"/>
              </a:tabLst>
            </a:pPr>
            <a:r>
              <a:rPr lang="en-US" dirty="0">
                <a:solidFill>
                  <a:srgbClr val="FF0000"/>
                </a:solidFill>
              </a:rPr>
              <a:t>In the nine years Eric and Percy have been running the farm, the returns have been extremely variable. In 2008 and 2014 bumper harvests saw annual profits in excess of £300 000. In 2010 profit was minimal due to poor weather conditions at the beginning of that year. In 2011 a mite infestation of the raspberry canes led to a significant trading loss. Eric and Percy both feel that the business is too dependent on variables outside of their control.</a:t>
            </a:r>
          </a:p>
          <a:p>
            <a:pPr>
              <a:spcAft>
                <a:spcPts val="600"/>
              </a:spcAft>
              <a:tabLst>
                <a:tab pos="8348663" algn="r"/>
              </a:tabLst>
            </a:pPr>
            <a:r>
              <a:rPr lang="en-US" dirty="0">
                <a:solidFill>
                  <a:srgbClr val="FF0000"/>
                </a:solidFill>
              </a:rPr>
              <a:t>Furthermore, the market for fruit has changed considerably over the last decade. Fruit farms have lost a significant amount of market power due to the dominance of supermarkets and the increase in imported fruit from around the world. Wattam Grove can no longer control the selling price of the fruit it grows, further threatening the farm’s net profit and gross profit margins. Eric and Percy have tried their best to compensate for this lack of market power by minimising costs and increasing output. However, this constant struggle is having a negative impact on their work-life balance and on their families.</a:t>
            </a:r>
          </a:p>
          <a:p>
            <a:pPr>
              <a:spcAft>
                <a:spcPts val="600"/>
              </a:spcAft>
              <a:tabLst>
                <a:tab pos="8348663" algn="r"/>
              </a:tabLst>
            </a:pPr>
            <a:r>
              <a:rPr lang="en-US" dirty="0">
                <a:solidFill>
                  <a:srgbClr val="FF0000"/>
                </a:solidFill>
              </a:rPr>
              <a:t>Supporting their families solely by the growing of fruit no longer appears to be an option. Despite being naturally risk averse, Eric and Percy agree that the farm must pursue a strategy of diversification if it is to survive.</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Tree>
    <p:extLst>
      <p:ext uri="{BB962C8B-B14F-4D97-AF65-F5344CB8AC3E}">
        <p14:creationId xmlns:p14="http://schemas.microsoft.com/office/powerpoint/2010/main" val="443181057"/>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786199"/>
          </a:xfrm>
          <a:prstGeom prst="rect">
            <a:avLst/>
          </a:prstGeom>
        </p:spPr>
        <p:txBody>
          <a:bodyPr wrap="square">
            <a:spAutoFit/>
          </a:bodyPr>
          <a:lstStyle/>
          <a:p>
            <a:pPr>
              <a:spcAft>
                <a:spcPts val="600"/>
              </a:spcAft>
              <a:tabLst>
                <a:tab pos="8348663" algn="r"/>
              </a:tabLst>
            </a:pPr>
            <a:r>
              <a:rPr lang="en-US" sz="1600" b="1" dirty="0">
                <a:solidFill>
                  <a:srgbClr val="FF0000"/>
                </a:solidFill>
              </a:rPr>
              <a:t>The options</a:t>
            </a:r>
          </a:p>
          <a:p>
            <a:pPr>
              <a:spcAft>
                <a:spcPts val="600"/>
              </a:spcAft>
              <a:tabLst>
                <a:tab pos="8348663" algn="r"/>
              </a:tabLst>
            </a:pPr>
            <a:r>
              <a:rPr lang="en-US" sz="1600" dirty="0">
                <a:solidFill>
                  <a:srgbClr val="FF0000"/>
                </a:solidFill>
              </a:rPr>
              <a:t>Eric and Percy are currently investigating three diversification options for Wattam Grove. They fully intend to discuss these options with their respective families before coming to an agreed final decision.</a:t>
            </a:r>
          </a:p>
          <a:p>
            <a:pPr>
              <a:spcAft>
                <a:spcPts val="600"/>
              </a:spcAft>
              <a:tabLst>
                <a:tab pos="8348663" algn="r"/>
              </a:tabLst>
            </a:pPr>
            <a:r>
              <a:rPr lang="en-US" sz="1600" b="1" dirty="0">
                <a:solidFill>
                  <a:srgbClr val="FF0000"/>
                </a:solidFill>
              </a:rPr>
              <a:t>Option 1 – Jam and preserves</a:t>
            </a:r>
          </a:p>
          <a:p>
            <a:pPr>
              <a:spcAft>
                <a:spcPts val="600"/>
              </a:spcAft>
              <a:tabLst>
                <a:tab pos="8348663" algn="r"/>
              </a:tabLst>
            </a:pPr>
            <a:r>
              <a:rPr lang="en-US" sz="1600" dirty="0">
                <a:solidFill>
                  <a:srgbClr val="FF0000"/>
                </a:solidFill>
              </a:rPr>
              <a:t>Wattam Grove could make and sell its own range of </a:t>
            </a:r>
            <a:r>
              <a:rPr lang="en-US" sz="1600" dirty="0" err="1">
                <a:solidFill>
                  <a:srgbClr val="FF0000"/>
                </a:solidFill>
              </a:rPr>
              <a:t>speciality</a:t>
            </a:r>
            <a:r>
              <a:rPr lang="en-US" sz="1600" dirty="0">
                <a:solidFill>
                  <a:srgbClr val="FF0000"/>
                </a:solidFill>
              </a:rPr>
              <a:t> jams and preserves. Pat has some excellent recipes, given to her when she did her catering course, which could be used to set up the initial product range. Where possible, fruit grown on the farm would be used.</a:t>
            </a:r>
          </a:p>
          <a:p>
            <a:pPr>
              <a:spcAft>
                <a:spcPts val="600"/>
              </a:spcAft>
              <a:tabLst>
                <a:tab pos="8348663" algn="r"/>
              </a:tabLst>
            </a:pPr>
            <a:r>
              <a:rPr lang="en-US" sz="1600" dirty="0">
                <a:solidFill>
                  <a:srgbClr val="FF0000"/>
                </a:solidFill>
              </a:rPr>
              <a:t>Wattam Grove would make the jam and preserves in batches of 500 jars. Two of the farm’s </a:t>
            </a:r>
            <a:r>
              <a:rPr lang="en-US" sz="1600" dirty="0" err="1">
                <a:solidFill>
                  <a:srgbClr val="FF0000"/>
                </a:solidFill>
              </a:rPr>
              <a:t>underutilised</a:t>
            </a:r>
            <a:r>
              <a:rPr lang="en-US" sz="1600" dirty="0">
                <a:solidFill>
                  <a:srgbClr val="FF0000"/>
                </a:solidFill>
              </a:rPr>
              <a:t> barns would be converted into a production unit large enough to house the required cooking, cooling and packaging equipment. Hygiene certificates would need to be obtained. Initially, the farm would recruit one full-time and two part-time catering employees. It is hoped that in the future opening a café on the farm, which would </a:t>
            </a:r>
            <a:r>
              <a:rPr lang="en-US" sz="1600" dirty="0" err="1">
                <a:solidFill>
                  <a:srgbClr val="FF0000"/>
                </a:solidFill>
              </a:rPr>
              <a:t>specialise</a:t>
            </a:r>
            <a:r>
              <a:rPr lang="en-US" sz="1600" dirty="0">
                <a:solidFill>
                  <a:srgbClr val="FF0000"/>
                </a:solidFill>
              </a:rPr>
              <a:t> in the sale of cream teas using the farm’s own brand of jam and preserves, may be an additional revenue stream.</a:t>
            </a:r>
          </a:p>
          <a:p>
            <a:pPr>
              <a:spcAft>
                <a:spcPts val="600"/>
              </a:spcAft>
              <a:tabLst>
                <a:tab pos="8348663" algn="r"/>
              </a:tabLst>
            </a:pPr>
            <a:r>
              <a:rPr lang="en-US" sz="1600" dirty="0">
                <a:solidFill>
                  <a:srgbClr val="FF0000"/>
                </a:solidFill>
              </a:rPr>
              <a:t>The capital budget spend of converting the barns is estimated to be in the region of £300 000. This option would use up all of Wattam Grove’s retained profits. Furthermore, there would be additional revenue expenditure each year to cover the wages of the catering employees.</a:t>
            </a:r>
          </a:p>
          <a:p>
            <a:pPr>
              <a:spcAft>
                <a:spcPts val="600"/>
              </a:spcAft>
              <a:tabLst>
                <a:tab pos="8348663" algn="r"/>
              </a:tabLst>
            </a:pPr>
            <a:r>
              <a:rPr lang="en-US" sz="1600" dirty="0">
                <a:solidFill>
                  <a:srgbClr val="FF0000"/>
                </a:solidFill>
              </a:rPr>
              <a:t>Capital investment appraisal suggests a payback period of approximately five years, with an ARR of 16% over the first seven years of trading.</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Tree>
    <p:extLst>
      <p:ext uri="{BB962C8B-B14F-4D97-AF65-F5344CB8AC3E}">
        <p14:creationId xmlns:p14="http://schemas.microsoft.com/office/powerpoint/2010/main" val="2395836284"/>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940088"/>
          </a:xfrm>
          <a:prstGeom prst="rect">
            <a:avLst/>
          </a:prstGeom>
        </p:spPr>
        <p:txBody>
          <a:bodyPr wrap="square">
            <a:spAutoFit/>
          </a:bodyPr>
          <a:lstStyle/>
          <a:p>
            <a:pPr>
              <a:spcAft>
                <a:spcPts val="600"/>
              </a:spcAft>
              <a:tabLst>
                <a:tab pos="8348663" algn="r"/>
              </a:tabLst>
            </a:pPr>
            <a:r>
              <a:rPr lang="en-US" sz="1740" b="1" dirty="0">
                <a:solidFill>
                  <a:srgbClr val="FF0000"/>
                </a:solidFill>
              </a:rPr>
              <a:t>Option 2 – Camping and caravan site</a:t>
            </a:r>
          </a:p>
          <a:p>
            <a:pPr>
              <a:spcAft>
                <a:spcPts val="600"/>
              </a:spcAft>
              <a:tabLst>
                <a:tab pos="8348663" algn="r"/>
              </a:tabLst>
            </a:pPr>
            <a:r>
              <a:rPr lang="en-US" sz="1740" dirty="0">
                <a:solidFill>
                  <a:srgbClr val="FF0000"/>
                </a:solidFill>
              </a:rPr>
              <a:t>Wattam Grove could purchase </a:t>
            </a:r>
            <a:r>
              <a:rPr lang="en-US" sz="1740" dirty="0" err="1">
                <a:solidFill>
                  <a:srgbClr val="FF0000"/>
                </a:solidFill>
              </a:rPr>
              <a:t>neighbouring</a:t>
            </a:r>
            <a:r>
              <a:rPr lang="en-US" sz="1740" dirty="0">
                <a:solidFill>
                  <a:srgbClr val="FF0000"/>
                </a:solidFill>
              </a:rPr>
              <a:t> farmland and convert its use to a camping and caravan site. Suitable land is currently for sale at a cost of £18 000 per acre. Wattam Grove would purchase 10 acres of land, sufficient for 180 pitches. Percy expects the camping and caravan site to operate at close to full capacity, especially during the summer months.</a:t>
            </a:r>
          </a:p>
          <a:p>
            <a:pPr>
              <a:spcAft>
                <a:spcPts val="600"/>
              </a:spcAft>
              <a:tabLst>
                <a:tab pos="8348663" algn="r"/>
              </a:tabLst>
            </a:pPr>
            <a:r>
              <a:rPr lang="en-US" sz="1740" dirty="0">
                <a:solidFill>
                  <a:srgbClr val="FF0000"/>
                </a:solidFill>
              </a:rPr>
              <a:t>Planning permission for a change of land use and a site </a:t>
            </a:r>
            <a:r>
              <a:rPr lang="en-US" sz="1740" dirty="0" err="1">
                <a:solidFill>
                  <a:srgbClr val="FF0000"/>
                </a:solidFill>
              </a:rPr>
              <a:t>licence</a:t>
            </a:r>
            <a:r>
              <a:rPr lang="en-US" sz="1740" dirty="0">
                <a:solidFill>
                  <a:srgbClr val="FF0000"/>
                </a:solidFill>
              </a:rPr>
              <a:t> allowing the site to operate 11 months of the year would need to be obtained from the local authority. Mains water, electric hook-ups and sewage disposal would need to be installed on the site. In addition, LPG gas would be made available from a bulk tank. Toilet and washing facilities would also need to be built. Initially, Eric and Percy would like to run the camping and caravan site themselves. However, they do realise that in time a site manager may be required.</a:t>
            </a:r>
          </a:p>
          <a:p>
            <a:pPr>
              <a:spcAft>
                <a:spcPts val="600"/>
              </a:spcAft>
              <a:tabLst>
                <a:tab pos="8348663" algn="r"/>
              </a:tabLst>
            </a:pPr>
            <a:r>
              <a:rPr lang="en-US" sz="1740" dirty="0">
                <a:solidFill>
                  <a:srgbClr val="FF0000"/>
                </a:solidFill>
              </a:rPr>
              <a:t>In addition to the cost of the land, Percy estimates that another £400 000 would be needed to obtain the necessary planning permission and </a:t>
            </a:r>
            <a:r>
              <a:rPr lang="en-US" sz="1740" dirty="0" err="1">
                <a:solidFill>
                  <a:srgbClr val="FF0000"/>
                </a:solidFill>
              </a:rPr>
              <a:t>licence</a:t>
            </a:r>
            <a:r>
              <a:rPr lang="en-US" sz="1740" dirty="0">
                <a:solidFill>
                  <a:srgbClr val="FF0000"/>
                </a:solidFill>
              </a:rPr>
              <a:t> and to install the facilities. In addition to using all of Wattam Grove’s retained profits, the business would need to obtain external finance in the region of £280 000 to help fund this option.</a:t>
            </a:r>
          </a:p>
          <a:p>
            <a:pPr>
              <a:spcAft>
                <a:spcPts val="600"/>
              </a:spcAft>
              <a:tabLst>
                <a:tab pos="8348663" algn="r"/>
              </a:tabLst>
            </a:pPr>
            <a:r>
              <a:rPr lang="en-US" sz="1740" dirty="0">
                <a:solidFill>
                  <a:srgbClr val="FF0000"/>
                </a:solidFill>
              </a:rPr>
              <a:t>Capital investment appraisal suggests a payback period of approximately three years, with an ARR of 28% over the first seven years of trading.</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Tree>
    <p:extLst>
      <p:ext uri="{BB962C8B-B14F-4D97-AF65-F5344CB8AC3E}">
        <p14:creationId xmlns:p14="http://schemas.microsoft.com/office/powerpoint/2010/main" val="4148826777"/>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647700"/>
          </a:xfrm>
          <a:prstGeom prst="rect">
            <a:avLst/>
          </a:prstGeom>
        </p:spPr>
        <p:txBody>
          <a:bodyPr wrap="square">
            <a:spAutoFit/>
          </a:bodyPr>
          <a:lstStyle/>
          <a:p>
            <a:pPr>
              <a:spcAft>
                <a:spcPts val="600"/>
              </a:spcAft>
              <a:tabLst>
                <a:tab pos="8348663" algn="r"/>
              </a:tabLst>
            </a:pPr>
            <a:r>
              <a:rPr lang="en-US" sz="1600" b="1" dirty="0">
                <a:solidFill>
                  <a:srgbClr val="FF0000"/>
                </a:solidFill>
              </a:rPr>
              <a:t>Option 3 – Paintballing</a:t>
            </a:r>
          </a:p>
          <a:p>
            <a:pPr>
              <a:spcAft>
                <a:spcPts val="600"/>
              </a:spcAft>
              <a:tabLst>
                <a:tab pos="8348663" algn="r"/>
              </a:tabLst>
            </a:pPr>
            <a:r>
              <a:rPr lang="en-US" sz="1600" dirty="0">
                <a:solidFill>
                  <a:srgbClr val="FF0000"/>
                </a:solidFill>
              </a:rPr>
              <a:t>Wattam Grove could purchase three acres of </a:t>
            </a:r>
            <a:r>
              <a:rPr lang="en-US" sz="1600" dirty="0" err="1">
                <a:solidFill>
                  <a:srgbClr val="FF0000"/>
                </a:solidFill>
              </a:rPr>
              <a:t>neighbouring</a:t>
            </a:r>
            <a:r>
              <a:rPr lang="en-US" sz="1600" dirty="0">
                <a:solidFill>
                  <a:srgbClr val="FF0000"/>
                </a:solidFill>
              </a:rPr>
              <a:t> farmland and turn it into a paintballing arena. Eric </a:t>
            </a:r>
            <a:r>
              <a:rPr lang="en-US" sz="1600" dirty="0" err="1">
                <a:solidFill>
                  <a:srgbClr val="FF0000"/>
                </a:solidFill>
              </a:rPr>
              <a:t>favours</a:t>
            </a:r>
            <a:r>
              <a:rPr lang="en-US" sz="1600" dirty="0">
                <a:solidFill>
                  <a:srgbClr val="FF0000"/>
                </a:solidFill>
              </a:rPr>
              <a:t> this option as he is a keen </a:t>
            </a:r>
            <a:r>
              <a:rPr lang="en-US" sz="1600" dirty="0" err="1">
                <a:solidFill>
                  <a:srgbClr val="FF0000"/>
                </a:solidFill>
              </a:rPr>
              <a:t>paintballer</a:t>
            </a:r>
            <a:r>
              <a:rPr lang="en-US" sz="1600" dirty="0">
                <a:solidFill>
                  <a:srgbClr val="FF0000"/>
                </a:solidFill>
              </a:rPr>
              <a:t>. This option would provide all year round leisure facilities for the local community. Initially, Wattam Grove would offer four gaming zones – two for scenario games and two for speedball. The farm would recruit two full-time and four part-time paintball employees in order to ensure that the operation is run safely.</a:t>
            </a:r>
          </a:p>
          <a:p>
            <a:pPr>
              <a:spcAft>
                <a:spcPts val="600"/>
              </a:spcAft>
              <a:tabLst>
                <a:tab pos="8348663" algn="r"/>
              </a:tabLst>
            </a:pPr>
            <a:r>
              <a:rPr lang="en-US" sz="1600" dirty="0">
                <a:solidFill>
                  <a:srgbClr val="FF0000"/>
                </a:solidFill>
              </a:rPr>
              <a:t>Planning permission for a change of land use would need to be obtained from the local authority. In addition, a firearms </a:t>
            </a:r>
            <a:r>
              <a:rPr lang="en-US" sz="1600" dirty="0" err="1">
                <a:solidFill>
                  <a:srgbClr val="FF0000"/>
                </a:solidFill>
              </a:rPr>
              <a:t>licence</a:t>
            </a:r>
            <a:r>
              <a:rPr lang="en-US" sz="1600" dirty="0">
                <a:solidFill>
                  <a:srgbClr val="FF0000"/>
                </a:solidFill>
              </a:rPr>
              <a:t> would need to be obtained from the local police. Toilet, parking and office facilities would also need to be provided.</a:t>
            </a:r>
          </a:p>
          <a:p>
            <a:pPr>
              <a:spcAft>
                <a:spcPts val="600"/>
              </a:spcAft>
              <a:tabLst>
                <a:tab pos="8348663" algn="r"/>
              </a:tabLst>
            </a:pPr>
            <a:r>
              <a:rPr lang="en-US" sz="1600" dirty="0">
                <a:solidFill>
                  <a:srgbClr val="FF0000"/>
                </a:solidFill>
              </a:rPr>
              <a:t>Eric thinks that, with suitable marketing, the paintballing arena could attract corporate team building events, stag parties and group events. He hopes that in the future he may be able to showcase his paintball skills by offering one-to-one coaching to customers for an additional charge.</a:t>
            </a:r>
          </a:p>
          <a:p>
            <a:pPr>
              <a:spcAft>
                <a:spcPts val="600"/>
              </a:spcAft>
              <a:tabLst>
                <a:tab pos="8348663" algn="r"/>
              </a:tabLst>
            </a:pPr>
            <a:r>
              <a:rPr lang="en-US" sz="1600" dirty="0">
                <a:solidFill>
                  <a:srgbClr val="FF0000"/>
                </a:solidFill>
              </a:rPr>
              <a:t>At a cost of £54 000 for the land, estimated costs of £150 000 to provide the facilities and equipment (including the cost of planning permission and </a:t>
            </a:r>
            <a:r>
              <a:rPr lang="en-US" sz="1600" dirty="0" err="1">
                <a:solidFill>
                  <a:srgbClr val="FF0000"/>
                </a:solidFill>
              </a:rPr>
              <a:t>licences</a:t>
            </a:r>
            <a:r>
              <a:rPr lang="en-US" sz="1600" dirty="0">
                <a:solidFill>
                  <a:srgbClr val="FF0000"/>
                </a:solidFill>
              </a:rPr>
              <a:t>) and £20 000 for marketing, the capital budget spend on this option would be in the region of £224 000. This option could be funded entirely from retained profits. There would, however, also be additional revenue expenditure each year to cover the wages of the paintball employees.</a:t>
            </a:r>
          </a:p>
          <a:p>
            <a:pPr>
              <a:spcAft>
                <a:spcPts val="600"/>
              </a:spcAft>
              <a:tabLst>
                <a:tab pos="8348663" algn="r"/>
              </a:tabLst>
            </a:pPr>
            <a:r>
              <a:rPr lang="en-US" sz="1600" dirty="0">
                <a:solidFill>
                  <a:srgbClr val="FF0000"/>
                </a:solidFill>
              </a:rPr>
              <a:t>Capital investment appraisal suggests a payback period of approximately four years, with an ARR of 20% over the first seven years of trading.</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Tree>
    <p:extLst>
      <p:ext uri="{BB962C8B-B14F-4D97-AF65-F5344CB8AC3E}">
        <p14:creationId xmlns:p14="http://schemas.microsoft.com/office/powerpoint/2010/main" val="456679915"/>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647700"/>
          </a:xfrm>
          <a:prstGeom prst="rect">
            <a:avLst/>
          </a:prstGeom>
        </p:spPr>
        <p:txBody>
          <a:bodyPr wrap="square">
            <a:spAutoFit/>
          </a:bodyPr>
          <a:lstStyle/>
          <a:p>
            <a:pPr>
              <a:spcAft>
                <a:spcPts val="600"/>
              </a:spcAft>
              <a:tabLst>
                <a:tab pos="8348663" algn="r"/>
              </a:tabLst>
            </a:pPr>
            <a:r>
              <a:rPr lang="en-US" sz="1600" b="1" dirty="0">
                <a:solidFill>
                  <a:srgbClr val="FF0000"/>
                </a:solidFill>
              </a:rPr>
              <a:t>Appendix 1</a:t>
            </a:r>
          </a:p>
          <a:p>
            <a:pPr>
              <a:spcAft>
                <a:spcPts val="600"/>
              </a:spcAft>
              <a:tabLst>
                <a:tab pos="8348663" algn="r"/>
              </a:tabLst>
            </a:pPr>
            <a:r>
              <a:rPr lang="en-US" sz="1600" b="1" dirty="0">
                <a:solidFill>
                  <a:srgbClr val="FF0000"/>
                </a:solidFill>
              </a:rPr>
              <a:t>Where is Britain spending?</a:t>
            </a:r>
          </a:p>
          <a:p>
            <a:pPr>
              <a:spcAft>
                <a:spcPts val="600"/>
              </a:spcAft>
              <a:tabLst>
                <a:tab pos="8348663" algn="r"/>
              </a:tabLst>
            </a:pPr>
            <a:r>
              <a:rPr lang="en-US" sz="1600" dirty="0">
                <a:solidFill>
                  <a:srgbClr val="FF0000"/>
                </a:solidFill>
              </a:rPr>
              <a:t>A gradually recovering economy has helped to nudge up spending on key categories, including entertainment and travel. There are signs that some consumers are now more willing to treat themselves. A Barclaycard survey suggests, however, that the rise in non-essential spending, such as entertainment and travel, stems primarily from those on higher incomes. Those on lower incomes continue to feel the squeeze.</a:t>
            </a:r>
          </a:p>
          <a:p>
            <a:pPr>
              <a:spcAft>
                <a:spcPts val="600"/>
              </a:spcAft>
              <a:tabLst>
                <a:tab pos="8348663" algn="r"/>
              </a:tabLst>
            </a:pPr>
            <a:r>
              <a:rPr lang="en-US" sz="1600" dirty="0">
                <a:solidFill>
                  <a:srgbClr val="FF0000"/>
                </a:solidFill>
              </a:rPr>
              <a:t>Where consumers are spending on entertainment and travel, the theme seems to be ‘little and often’. Although the absolute amounts spent on travel are growing, Barclaycard data shows the Average Transaction Value (ATV) is falling. This suggests that consumers are spending more often, but in smaller amounts.</a:t>
            </a:r>
          </a:p>
          <a:p>
            <a:pPr>
              <a:spcAft>
                <a:spcPts val="600"/>
              </a:spcAft>
              <a:tabLst>
                <a:tab pos="8348663" algn="r"/>
              </a:tabLst>
            </a:pPr>
            <a:r>
              <a:rPr lang="en-US" sz="1600" dirty="0">
                <a:solidFill>
                  <a:srgbClr val="FF0000"/>
                </a:solidFill>
              </a:rPr>
              <a:t>Spending on entertainment is picking up strongly as improved confidence means consumers on higher incomes, in particular, are more comfortable spending on ‘experiences’. Overall spending on leisure and entertainment grew by 13.5% in the third quarter of 2014; spending in restaurants grew by 15.8%. Among Barclaycard Consumer Spending 2014 survey respondents, 22% said that compared with a year ago, they were spending more on ‘eating and drinking out’. But as in other sectors, there is still a definite trend towards value. What consumers are after is value-for-money, but this does not necessarily mean cheap.</a:t>
            </a:r>
          </a:p>
          <a:p>
            <a:pPr>
              <a:spcAft>
                <a:spcPts val="600"/>
              </a:spcAft>
              <a:tabLst>
                <a:tab pos="8348663" algn="r"/>
              </a:tabLst>
            </a:pPr>
            <a:r>
              <a:rPr lang="en-US" sz="1600" dirty="0">
                <a:solidFill>
                  <a:srgbClr val="FF0000"/>
                </a:solidFill>
              </a:rPr>
              <a:t>Overall, the trend for higher leisure spending looks set to continue. Some 22% of respondents to the survey said that, over the next three months, they plan to spend more on entertainment.</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Tree>
    <p:extLst>
      <p:ext uri="{BB962C8B-B14F-4D97-AF65-F5344CB8AC3E}">
        <p14:creationId xmlns:p14="http://schemas.microsoft.com/office/powerpoint/2010/main" val="333084116"/>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984885"/>
          </a:xfrm>
          <a:prstGeom prst="rect">
            <a:avLst/>
          </a:prstGeom>
        </p:spPr>
        <p:txBody>
          <a:bodyPr wrap="square">
            <a:spAutoFit/>
          </a:bodyPr>
          <a:lstStyle/>
          <a:p>
            <a:pPr>
              <a:spcAft>
                <a:spcPts val="600"/>
              </a:spcAft>
              <a:tabLst>
                <a:tab pos="8348663" algn="r"/>
              </a:tabLst>
            </a:pPr>
            <a:r>
              <a:rPr lang="en-US" sz="1600" b="1" dirty="0">
                <a:solidFill>
                  <a:srgbClr val="FF0000"/>
                </a:solidFill>
              </a:rPr>
              <a:t>Appendix 2</a:t>
            </a:r>
          </a:p>
          <a:p>
            <a:pPr>
              <a:spcAft>
                <a:spcPts val="600"/>
              </a:spcAft>
              <a:tabLst>
                <a:tab pos="8348663" algn="r"/>
              </a:tabLst>
            </a:pPr>
            <a:r>
              <a:rPr lang="en-US" sz="1600" b="1" dirty="0">
                <a:solidFill>
                  <a:srgbClr val="FF0000"/>
                </a:solidFill>
              </a:rPr>
              <a:t>Bank of England base rate </a:t>
            </a:r>
            <a:r>
              <a:rPr lang="en-US" sz="1600" b="1" dirty="0" smtClean="0">
                <a:solidFill>
                  <a:srgbClr val="FF0000"/>
                </a:solidFill>
              </a:rPr>
              <a:t>history - Bank </a:t>
            </a:r>
            <a:r>
              <a:rPr lang="en-US" sz="1600" b="1" dirty="0">
                <a:solidFill>
                  <a:srgbClr val="FF0000"/>
                </a:solidFill>
              </a:rPr>
              <a:t>of England base rate 2001 to </a:t>
            </a:r>
            <a:r>
              <a:rPr lang="en-US" sz="1600" b="1" dirty="0" smtClean="0">
                <a:solidFill>
                  <a:srgbClr val="FF0000"/>
                </a:solidFill>
              </a:rPr>
              <a:t>2016</a:t>
            </a:r>
          </a:p>
          <a:p>
            <a:pPr>
              <a:spcAft>
                <a:spcPts val="600"/>
              </a:spcAft>
              <a:tabLst>
                <a:tab pos="8348663" algn="r"/>
              </a:tabLst>
            </a:pPr>
            <a:endParaRPr lang="en-US" sz="1600" b="1"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71600" y="1772815"/>
            <a:ext cx="7488832" cy="4819545"/>
          </a:xfrm>
          <a:prstGeom prst="rect">
            <a:avLst/>
          </a:prstGeom>
        </p:spPr>
      </p:pic>
    </p:spTree>
    <p:extLst>
      <p:ext uri="{BB962C8B-B14F-4D97-AF65-F5344CB8AC3E}">
        <p14:creationId xmlns:p14="http://schemas.microsoft.com/office/powerpoint/2010/main" val="83353947"/>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2939266"/>
          </a:xfrm>
          <a:prstGeom prst="rect">
            <a:avLst/>
          </a:prstGeom>
        </p:spPr>
        <p:txBody>
          <a:bodyPr wrap="square">
            <a:spAutoFit/>
          </a:bodyPr>
          <a:lstStyle/>
          <a:p>
            <a:pPr marL="469900" indent="-457200">
              <a:spcAft>
                <a:spcPts val="600"/>
              </a:spcAft>
              <a:buFont typeface="+mj-lt"/>
              <a:buAutoNum type="arabicPeriod"/>
              <a:tabLst>
                <a:tab pos="8348663" algn="r"/>
              </a:tabLst>
            </a:pPr>
            <a:r>
              <a:rPr lang="en-US" sz="2000" dirty="0" smtClean="0">
                <a:solidFill>
                  <a:srgbClr val="FF0000"/>
                </a:solidFill>
              </a:rPr>
              <a:t>Eric </a:t>
            </a:r>
            <a:r>
              <a:rPr lang="en-US" sz="2000" dirty="0">
                <a:solidFill>
                  <a:srgbClr val="FF0000"/>
                </a:solidFill>
              </a:rPr>
              <a:t>is concerned about the performance of the farm </a:t>
            </a:r>
            <a:r>
              <a:rPr lang="en-US" sz="2000" dirty="0" err="1">
                <a:solidFill>
                  <a:srgbClr val="FF0000"/>
                </a:solidFill>
              </a:rPr>
              <a:t>labourers</a:t>
            </a:r>
            <a:r>
              <a:rPr lang="en-US" sz="2000" dirty="0">
                <a:solidFill>
                  <a:srgbClr val="FF0000"/>
                </a:solidFill>
              </a:rPr>
              <a:t> at Wattam Grove</a:t>
            </a:r>
            <a:r>
              <a:rPr lang="en-US" sz="2000" dirty="0" smtClean="0">
                <a:solidFill>
                  <a:srgbClr val="FF0000"/>
                </a:solidFill>
              </a:rPr>
              <a:t>.</a:t>
            </a:r>
          </a:p>
          <a:p>
            <a:pPr marL="469900" indent="-457200">
              <a:spcAft>
                <a:spcPts val="600"/>
              </a:spcAft>
              <a:buFont typeface="+mj-lt"/>
              <a:buAutoNum type="arabicPeriod"/>
              <a:tabLst>
                <a:tab pos="8348663" algn="r"/>
              </a:tabLst>
            </a:pPr>
            <a:endParaRPr lang="en-US" sz="2000" dirty="0">
              <a:solidFill>
                <a:srgbClr val="FF0000"/>
              </a:solidFill>
            </a:endParaRPr>
          </a:p>
          <a:p>
            <a:pPr marL="469900" indent="-457200">
              <a:spcAft>
                <a:spcPts val="600"/>
              </a:spcAft>
              <a:buFont typeface="+mj-lt"/>
              <a:buAutoNum type="arabicPeriod"/>
              <a:tabLst>
                <a:tab pos="8348663" algn="r"/>
              </a:tabLst>
            </a:pPr>
            <a:endParaRPr lang="en-US" sz="2000" dirty="0" smtClean="0">
              <a:solidFill>
                <a:srgbClr val="FF0000"/>
              </a:solidFill>
            </a:endParaRPr>
          </a:p>
          <a:p>
            <a:pPr marL="469900" indent="-457200">
              <a:spcAft>
                <a:spcPts val="600"/>
              </a:spcAft>
              <a:buFont typeface="+mj-lt"/>
              <a:buAutoNum type="arabicPeriod"/>
              <a:tabLst>
                <a:tab pos="8348663" algn="r"/>
              </a:tabLst>
            </a:pPr>
            <a:endParaRPr lang="en-US" sz="2000" dirty="0" smtClean="0">
              <a:solidFill>
                <a:srgbClr val="FF0000"/>
              </a:solidFill>
            </a:endParaRPr>
          </a:p>
          <a:p>
            <a:pPr marL="12700">
              <a:spcAft>
                <a:spcPts val="600"/>
              </a:spcAft>
              <a:tabLst>
                <a:tab pos="8348663" algn="r"/>
              </a:tabLst>
            </a:pPr>
            <a:endParaRPr lang="en-US" sz="2000" dirty="0">
              <a:solidFill>
                <a:srgbClr val="FF0000"/>
              </a:solidFill>
            </a:endParaRPr>
          </a:p>
          <a:p>
            <a:pPr marL="469900" indent="-457200">
              <a:spcAft>
                <a:spcPts val="600"/>
              </a:spcAft>
              <a:buFont typeface="+mj-lt"/>
              <a:buAutoNum type="alphaLcParenR"/>
              <a:tabLst>
                <a:tab pos="8348663" algn="r"/>
              </a:tabLst>
            </a:pPr>
            <a:r>
              <a:rPr lang="en-US" sz="2000" dirty="0" smtClean="0">
                <a:solidFill>
                  <a:srgbClr val="FF0000"/>
                </a:solidFill>
              </a:rPr>
              <a:t>Using </a:t>
            </a:r>
            <a:r>
              <a:rPr lang="en-US" sz="2000" dirty="0">
                <a:solidFill>
                  <a:srgbClr val="FF0000"/>
                </a:solidFill>
              </a:rPr>
              <a:t>the information given in </a:t>
            </a:r>
            <a:r>
              <a:rPr lang="en-US" sz="2000" b="1" dirty="0">
                <a:solidFill>
                  <a:srgbClr val="FF0000"/>
                </a:solidFill>
              </a:rPr>
              <a:t>Table 1</a:t>
            </a:r>
            <a:r>
              <a:rPr lang="en-US" sz="2000" dirty="0">
                <a:solidFill>
                  <a:srgbClr val="FF0000"/>
                </a:solidFill>
              </a:rPr>
              <a:t>, calculate </a:t>
            </a:r>
            <a:r>
              <a:rPr lang="en-US" sz="2000" i="1" dirty="0">
                <a:solidFill>
                  <a:srgbClr val="FF0000"/>
                </a:solidFill>
              </a:rPr>
              <a:t>Wattam Grove</a:t>
            </a:r>
            <a:r>
              <a:rPr lang="en-US" sz="2000" dirty="0">
                <a:solidFill>
                  <a:srgbClr val="FF0000"/>
                </a:solidFill>
              </a:rPr>
              <a:t>’s wastage rate in 2015. </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3958953272"/>
              </p:ext>
            </p:extLst>
          </p:nvPr>
        </p:nvGraphicFramePr>
        <p:xfrm>
          <a:off x="395536" y="1772816"/>
          <a:ext cx="8280920" cy="1296536"/>
        </p:xfrm>
        <a:graphic>
          <a:graphicData uri="http://schemas.openxmlformats.org/drawingml/2006/table">
            <a:tbl>
              <a:tblPr firstRow="1" bandRow="1">
                <a:tableStyleId>{5C22544A-7EE6-4342-B048-85BDC9FD1C3A}</a:tableStyleId>
              </a:tblPr>
              <a:tblGrid>
                <a:gridCol w="6480720"/>
                <a:gridCol w="1800200"/>
              </a:tblGrid>
              <a:tr h="504056">
                <a:tc>
                  <a:txBody>
                    <a:bodyPr/>
                    <a:lstStyle/>
                    <a:p>
                      <a:pPr algn="ctr"/>
                      <a:r>
                        <a:rPr kumimoji="0" lang="en-GB" sz="2000" b="0" i="1" u="none" strike="noStrike" kern="1200" baseline="0" dirty="0" smtClean="0">
                          <a:solidFill>
                            <a:schemeClr val="lt1"/>
                          </a:solidFill>
                          <a:latin typeface="Arial" panose="020B0604020202020204" pitchFamily="34" charset="0"/>
                          <a:ea typeface="+mn-ea"/>
                          <a:cs typeface="Arial" panose="020B0604020202020204" pitchFamily="34" charset="0"/>
                        </a:rPr>
                        <a:t>Wattam Grove - </a:t>
                      </a:r>
                      <a:r>
                        <a:rPr kumimoji="0" lang="en-GB" sz="2000" b="0" i="0" u="none" strike="noStrike" kern="1200" baseline="0" dirty="0" smtClean="0">
                          <a:solidFill>
                            <a:schemeClr val="lt1"/>
                          </a:solidFill>
                          <a:latin typeface="Arial" panose="020B0604020202020204" pitchFamily="34" charset="0"/>
                          <a:ea typeface="+mn-ea"/>
                          <a:cs typeface="Arial" panose="020B0604020202020204" pitchFamily="34" charset="0"/>
                        </a:rPr>
                        <a:t>Workforce performance data </a:t>
                      </a:r>
                    </a:p>
                  </a:txBody>
                  <a:tcPr/>
                </a:tc>
                <a:tc>
                  <a:txBody>
                    <a:bodyPr/>
                    <a:lstStyle/>
                    <a:p>
                      <a:pPr algn="ctr"/>
                      <a:r>
                        <a:rPr lang="en-IE" sz="2000" dirty="0" smtClean="0">
                          <a:latin typeface="Arial" panose="020B0604020202020204" pitchFamily="34" charset="0"/>
                          <a:cs typeface="Arial" panose="020B0604020202020204" pitchFamily="34" charset="0"/>
                        </a:rPr>
                        <a:t>2015</a:t>
                      </a:r>
                      <a:endParaRPr lang="en-GB" sz="2000" dirty="0">
                        <a:latin typeface="Arial" panose="020B0604020202020204" pitchFamily="34" charset="0"/>
                        <a:cs typeface="Arial" panose="020B0604020202020204" pitchFamily="34" charset="0"/>
                      </a:endParaRP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baseline="0" dirty="0" smtClean="0">
                          <a:solidFill>
                            <a:schemeClr val="dk1"/>
                          </a:solidFill>
                          <a:latin typeface="Arial" panose="020B0604020202020204" pitchFamily="34" charset="0"/>
                          <a:ea typeface="+mn-ea"/>
                          <a:cs typeface="Arial" panose="020B0604020202020204" pitchFamily="34" charset="0"/>
                        </a:rPr>
                        <a:t>Total output of fruit (in kilograms) 	</a:t>
                      </a:r>
                    </a:p>
                  </a:txBody>
                  <a:tcPr/>
                </a:tc>
                <a:tc>
                  <a:txBody>
                    <a:bodyPr/>
                    <a:lstStyle/>
                    <a:p>
                      <a:pPr algn="ctr"/>
                      <a:r>
                        <a:rPr lang="en-IE" sz="2000" dirty="0" smtClean="0">
                          <a:latin typeface="Arial" panose="020B0604020202020204" pitchFamily="34" charset="0"/>
                          <a:cs typeface="Arial" panose="020B0604020202020204" pitchFamily="34" charset="0"/>
                        </a:rPr>
                        <a:t>300,000</a:t>
                      </a:r>
                      <a:endParaRPr lang="en-GB" sz="2000" dirty="0">
                        <a:latin typeface="Arial" panose="020B0604020202020204" pitchFamily="34" charset="0"/>
                        <a:cs typeface="Arial" panose="020B0604020202020204" pitchFamily="34" charset="0"/>
                      </a:endParaRP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Fruit wasted (in kilograms) 	</a:t>
                      </a:r>
                    </a:p>
                  </a:txBody>
                  <a:tcPr/>
                </a:tc>
                <a:tc>
                  <a:txBody>
                    <a:bodyPr/>
                    <a:lstStyle/>
                    <a:p>
                      <a:pPr algn="ctr"/>
                      <a:r>
                        <a:rPr lang="en-IE" sz="2000" dirty="0" smtClean="0">
                          <a:latin typeface="Arial" panose="020B0604020202020204" pitchFamily="34" charset="0"/>
                          <a:cs typeface="Arial" panose="020B0604020202020204" pitchFamily="34" charset="0"/>
                        </a:rPr>
                        <a:t>60,000</a:t>
                      </a:r>
                      <a:endParaRPr lang="en-GB" sz="2000" dirty="0">
                        <a:latin typeface="Arial" panose="020B0604020202020204" pitchFamily="34" charset="0"/>
                        <a:cs typeface="Arial" panose="020B0604020202020204" pitchFamily="34" charset="0"/>
                      </a:endParaRPr>
                    </a:p>
                  </a:txBody>
                  <a:tcPr/>
                </a:tc>
              </a:tr>
            </a:tbl>
          </a:graphicData>
        </a:graphic>
      </p:graphicFrame>
      <p:sp>
        <p:nvSpPr>
          <p:cNvPr id="3" name="TextBox 2"/>
          <p:cNvSpPr txBox="1"/>
          <p:nvPr/>
        </p:nvSpPr>
        <p:spPr>
          <a:xfrm>
            <a:off x="251520" y="4077072"/>
            <a:ext cx="8568952" cy="2585323"/>
          </a:xfrm>
          <a:prstGeom prst="rect">
            <a:avLst/>
          </a:prstGeom>
          <a:noFill/>
          <a:ln w="28575">
            <a:solidFill>
              <a:schemeClr val="tx1"/>
            </a:solidFill>
          </a:ln>
        </p:spPr>
        <p:txBody>
          <a:bodyPr wrap="square" rtlCol="0">
            <a:spAutoFit/>
          </a:bodyPr>
          <a:lstStyle/>
          <a:p>
            <a:r>
              <a:rPr lang="en-GB" dirty="0">
                <a:solidFill>
                  <a:srgbClr val="FF0000"/>
                </a:solidFill>
              </a:rPr>
              <a:t>Show your workings: </a:t>
            </a:r>
            <a:endParaRPr lang="en-GB" dirty="0" smtClean="0">
              <a:solidFill>
                <a:srgbClr val="FF0000"/>
              </a:solidFill>
            </a:endParaRPr>
          </a:p>
          <a:p>
            <a:endParaRPr lang="en-IE" dirty="0">
              <a:solidFill>
                <a:srgbClr val="FF0000"/>
              </a:solidFill>
            </a:endParaRPr>
          </a:p>
          <a:p>
            <a:endParaRPr lang="en-IE" dirty="0" smtClean="0">
              <a:solidFill>
                <a:srgbClr val="FF0000"/>
              </a:solidFill>
            </a:endParaRPr>
          </a:p>
          <a:p>
            <a:endParaRPr lang="en-IE" dirty="0">
              <a:solidFill>
                <a:srgbClr val="FF0000"/>
              </a:solidFill>
            </a:endParaRPr>
          </a:p>
          <a:p>
            <a:endParaRPr lang="en-IE" dirty="0" smtClean="0">
              <a:solidFill>
                <a:srgbClr val="FF0000"/>
              </a:solidFill>
            </a:endParaRPr>
          </a:p>
          <a:p>
            <a:endParaRPr lang="en-IE" dirty="0">
              <a:solidFill>
                <a:srgbClr val="FF0000"/>
              </a:solidFill>
            </a:endParaRPr>
          </a:p>
          <a:p>
            <a:endParaRPr lang="en-IE" dirty="0" smtClean="0">
              <a:solidFill>
                <a:srgbClr val="FF0000"/>
              </a:solidFill>
            </a:endParaRPr>
          </a:p>
          <a:p>
            <a:endParaRPr lang="en-GB" dirty="0">
              <a:solidFill>
                <a:srgbClr val="FF0000"/>
              </a:solidFill>
            </a:endParaRPr>
          </a:p>
          <a:p>
            <a:pPr>
              <a:tabLst>
                <a:tab pos="8348663" algn="r"/>
              </a:tabLst>
            </a:pPr>
            <a:r>
              <a:rPr lang="en-GB" b="1" dirty="0">
                <a:solidFill>
                  <a:srgbClr val="FF0000"/>
                </a:solidFill>
              </a:rPr>
              <a:t>Wastage rate </a:t>
            </a:r>
            <a:r>
              <a:rPr lang="en-GB" dirty="0">
                <a:solidFill>
                  <a:srgbClr val="FF0000"/>
                </a:solidFill>
              </a:rPr>
              <a:t>= </a:t>
            </a:r>
            <a:r>
              <a:rPr lang="en-GB" dirty="0" smtClean="0">
                <a:solidFill>
                  <a:srgbClr val="FF0000"/>
                </a:solidFill>
              </a:rPr>
              <a:t>………………………………….%	</a:t>
            </a:r>
            <a:r>
              <a:rPr lang="en-GB" b="1" dirty="0" smtClean="0">
                <a:solidFill>
                  <a:srgbClr val="FF0000"/>
                </a:solidFill>
              </a:rPr>
              <a:t>[2]</a:t>
            </a:r>
            <a:r>
              <a:rPr lang="en-GB" dirty="0" smtClean="0">
                <a:solidFill>
                  <a:srgbClr val="FF0000"/>
                </a:solidFill>
              </a:rPr>
              <a:t> </a:t>
            </a:r>
            <a:endParaRPr lang="en-GB" dirty="0">
              <a:solidFill>
                <a:srgbClr val="FF0000"/>
              </a:solidFill>
            </a:endParaRPr>
          </a:p>
        </p:txBody>
      </p:sp>
    </p:spTree>
    <p:extLst>
      <p:ext uri="{BB962C8B-B14F-4D97-AF65-F5344CB8AC3E}">
        <p14:creationId xmlns:p14="http://schemas.microsoft.com/office/powerpoint/2010/main" val="170787614"/>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4862870"/>
          </a:xfrm>
          <a:prstGeom prst="rect">
            <a:avLst/>
          </a:prstGeom>
        </p:spPr>
        <p:txBody>
          <a:bodyPr wrap="square">
            <a:spAutoFit/>
          </a:bodyPr>
          <a:lstStyle/>
          <a:p>
            <a:pPr marL="469900" indent="-457200">
              <a:spcAft>
                <a:spcPts val="600"/>
              </a:spcAft>
              <a:buFont typeface="+mj-lt"/>
              <a:buAutoNum type="alphaLcParenR" startAt="2"/>
              <a:tabLst>
                <a:tab pos="8348663" algn="r"/>
              </a:tabLst>
            </a:pPr>
            <a:r>
              <a:rPr lang="en-US" sz="2500" dirty="0" smtClean="0">
                <a:solidFill>
                  <a:srgbClr val="FF0000"/>
                </a:solidFill>
              </a:rPr>
              <a:t>Explain </a:t>
            </a:r>
            <a:r>
              <a:rPr lang="en-US" sz="2500" dirty="0">
                <a:solidFill>
                  <a:srgbClr val="FF0000"/>
                </a:solidFill>
              </a:rPr>
              <a:t>two ways in which Eric might be able to improve the motivation levels of the farm </a:t>
            </a:r>
            <a:r>
              <a:rPr lang="en-US" sz="2500" dirty="0" err="1">
                <a:solidFill>
                  <a:srgbClr val="FF0000"/>
                </a:solidFill>
              </a:rPr>
              <a:t>labourers</a:t>
            </a:r>
            <a:r>
              <a:rPr lang="en-US" sz="2500" dirty="0" smtClean="0">
                <a:solidFill>
                  <a:srgbClr val="FF0000"/>
                </a:solidFill>
              </a:rPr>
              <a:t>.</a:t>
            </a:r>
          </a:p>
          <a:p>
            <a:pPr marL="982663" indent="-457200">
              <a:spcAft>
                <a:spcPts val="600"/>
              </a:spcAft>
              <a:buFont typeface="+mj-lt"/>
              <a:buAutoNum type="arabicPeriod"/>
              <a:tabLst>
                <a:tab pos="8348663" algn="r"/>
              </a:tabLst>
            </a:pPr>
            <a:r>
              <a:rPr lang="en-US" sz="2500" dirty="0" smtClean="0">
                <a:solidFill>
                  <a:srgbClr val="FF0000"/>
                </a:solidFill>
              </a:rPr>
              <a:t>________________________________________________________________________________________________________________________________________________________________________________________________________________</a:t>
            </a:r>
          </a:p>
          <a:p>
            <a:pPr marL="982663" indent="-457200">
              <a:spcAft>
                <a:spcPts val="600"/>
              </a:spcAft>
              <a:buFont typeface="+mj-lt"/>
              <a:buAutoNum type="arabicPeriod"/>
              <a:tabLst>
                <a:tab pos="8348663" algn="r"/>
              </a:tabLst>
            </a:pPr>
            <a:r>
              <a:rPr lang="en-US" sz="2500" dirty="0" smtClean="0">
                <a:solidFill>
                  <a:srgbClr val="FF0000"/>
                </a:solidFill>
              </a:rPr>
              <a:t>_____________________________________________________________________________________________________________________________________________________________________________________________________________	[4]</a:t>
            </a:r>
            <a:endParaRPr lang="en-US" sz="25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Tree>
    <p:extLst>
      <p:ext uri="{BB962C8B-B14F-4D97-AF65-F5344CB8AC3E}">
        <p14:creationId xmlns:p14="http://schemas.microsoft.com/office/powerpoint/2010/main" val="1028620851"/>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3093154"/>
          </a:xfrm>
          <a:prstGeom prst="rect">
            <a:avLst/>
          </a:prstGeom>
        </p:spPr>
        <p:txBody>
          <a:bodyPr wrap="square">
            <a:spAutoFit/>
          </a:bodyPr>
          <a:lstStyle/>
          <a:p>
            <a:pPr marL="469900" indent="-457200">
              <a:spcAft>
                <a:spcPts val="600"/>
              </a:spcAft>
              <a:buFont typeface="+mj-lt"/>
              <a:buAutoNum type="arabicPeriod" startAt="2"/>
              <a:tabLst>
                <a:tab pos="8348663" algn="r"/>
              </a:tabLst>
            </a:pPr>
            <a:r>
              <a:rPr lang="en-US" sz="2000" dirty="0">
                <a:solidFill>
                  <a:srgbClr val="FF0000"/>
                </a:solidFill>
              </a:rPr>
              <a:t>Percy is concerned about the financial performance of Wattam Grove</a:t>
            </a:r>
            <a:r>
              <a:rPr lang="en-US" sz="2000" dirty="0" smtClean="0">
                <a:solidFill>
                  <a:srgbClr val="FF0000"/>
                </a:solidFill>
              </a:rPr>
              <a:t>.</a:t>
            </a:r>
          </a:p>
          <a:p>
            <a:pPr marL="469900" indent="-457200">
              <a:spcAft>
                <a:spcPts val="600"/>
              </a:spcAft>
              <a:buFont typeface="+mj-lt"/>
              <a:buAutoNum type="arabicPeriod" startAt="2"/>
              <a:tabLst>
                <a:tab pos="8348663" algn="r"/>
              </a:tabLst>
            </a:pPr>
            <a:endParaRPr lang="en-US" sz="2000" dirty="0">
              <a:solidFill>
                <a:srgbClr val="FF0000"/>
              </a:solidFill>
            </a:endParaRPr>
          </a:p>
          <a:p>
            <a:pPr marL="469900" indent="-457200">
              <a:spcAft>
                <a:spcPts val="600"/>
              </a:spcAft>
              <a:buFont typeface="+mj-lt"/>
              <a:buAutoNum type="arabicPeriod" startAt="2"/>
              <a:tabLst>
                <a:tab pos="8348663" algn="r"/>
              </a:tabLst>
            </a:pPr>
            <a:endParaRPr lang="en-US" sz="2000" dirty="0">
              <a:solidFill>
                <a:srgbClr val="FF0000"/>
              </a:solidFill>
            </a:endParaRPr>
          </a:p>
          <a:p>
            <a:pPr marL="469900" indent="-457200">
              <a:spcAft>
                <a:spcPts val="600"/>
              </a:spcAft>
              <a:buFont typeface="+mj-lt"/>
              <a:buAutoNum type="arabicPeriod" startAt="2"/>
              <a:tabLst>
                <a:tab pos="8348663" algn="r"/>
              </a:tabLst>
            </a:pPr>
            <a:endParaRPr lang="en-US" sz="2000" dirty="0" smtClean="0">
              <a:solidFill>
                <a:srgbClr val="FF0000"/>
              </a:solidFill>
            </a:endParaRPr>
          </a:p>
          <a:p>
            <a:pPr marL="469900" indent="-457200">
              <a:spcAft>
                <a:spcPts val="600"/>
              </a:spcAft>
              <a:buFont typeface="+mj-lt"/>
              <a:buAutoNum type="arabicPeriod" startAt="2"/>
              <a:tabLst>
                <a:tab pos="8348663" algn="r"/>
              </a:tabLst>
            </a:pPr>
            <a:endParaRPr lang="en-US" sz="2000" dirty="0" smtClean="0">
              <a:solidFill>
                <a:srgbClr val="FF0000"/>
              </a:solidFill>
            </a:endParaRPr>
          </a:p>
          <a:p>
            <a:pPr marL="12700">
              <a:spcAft>
                <a:spcPts val="600"/>
              </a:spcAft>
              <a:tabLst>
                <a:tab pos="8348663" algn="r"/>
              </a:tabLst>
            </a:pPr>
            <a:endParaRPr lang="en-US" sz="2000" dirty="0">
              <a:solidFill>
                <a:srgbClr val="FF0000"/>
              </a:solidFill>
            </a:endParaRPr>
          </a:p>
          <a:p>
            <a:pPr marL="469900" indent="-457200">
              <a:spcAft>
                <a:spcPts val="600"/>
              </a:spcAft>
              <a:buFont typeface="+mj-lt"/>
              <a:buAutoNum type="alphaLcParenR"/>
              <a:tabLst>
                <a:tab pos="8348663" algn="r"/>
              </a:tabLst>
            </a:pPr>
            <a:r>
              <a:rPr lang="en-US" sz="2000" dirty="0" smtClean="0">
                <a:solidFill>
                  <a:srgbClr val="FF0000"/>
                </a:solidFill>
              </a:rPr>
              <a:t>Using </a:t>
            </a:r>
            <a:r>
              <a:rPr lang="en-US" sz="2000" dirty="0">
                <a:solidFill>
                  <a:srgbClr val="FF0000"/>
                </a:solidFill>
              </a:rPr>
              <a:t>the information given in Table 2, calculate:</a:t>
            </a:r>
          </a:p>
          <a:p>
            <a:pPr marL="12700">
              <a:spcAft>
                <a:spcPts val="600"/>
              </a:spcAft>
              <a:tabLst>
                <a:tab pos="449263" algn="l"/>
                <a:tab pos="8348663" algn="r"/>
              </a:tabLst>
            </a:pPr>
            <a:r>
              <a:rPr lang="en-US" sz="2000" dirty="0" smtClean="0">
                <a:solidFill>
                  <a:srgbClr val="FF0000"/>
                </a:solidFill>
              </a:rPr>
              <a:t>	(</a:t>
            </a:r>
            <a:r>
              <a:rPr lang="en-US" sz="2000" dirty="0" err="1">
                <a:solidFill>
                  <a:srgbClr val="FF0000"/>
                </a:solidFill>
              </a:rPr>
              <a:t>i</a:t>
            </a:r>
            <a:r>
              <a:rPr lang="en-US" sz="2000" dirty="0">
                <a:solidFill>
                  <a:srgbClr val="FF0000"/>
                </a:solidFill>
              </a:rPr>
              <a:t>) Wattam Grove’s gross profit/loss for 2015.</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3661806066"/>
              </p:ext>
            </p:extLst>
          </p:nvPr>
        </p:nvGraphicFramePr>
        <p:xfrm>
          <a:off x="395536" y="1556400"/>
          <a:ext cx="8280920" cy="1692776"/>
        </p:xfrm>
        <a:graphic>
          <a:graphicData uri="http://schemas.openxmlformats.org/drawingml/2006/table">
            <a:tbl>
              <a:tblPr firstRow="1" bandRow="1">
                <a:tableStyleId>{5C22544A-7EE6-4342-B048-85BDC9FD1C3A}</a:tableStyleId>
              </a:tblPr>
              <a:tblGrid>
                <a:gridCol w="6480720"/>
                <a:gridCol w="1800200"/>
              </a:tblGrid>
              <a:tr h="504056">
                <a:tc>
                  <a:txBody>
                    <a:bodyPr/>
                    <a:lstStyle/>
                    <a:p>
                      <a:pPr algn="ctr"/>
                      <a:r>
                        <a:rPr kumimoji="0" lang="en-GB" sz="2000" b="0" i="1" u="none" strike="noStrike" kern="1200" baseline="0" dirty="0" smtClean="0">
                          <a:solidFill>
                            <a:schemeClr val="lt1"/>
                          </a:solidFill>
                          <a:latin typeface="Arial" panose="020B0604020202020204" pitchFamily="34" charset="0"/>
                          <a:ea typeface="+mn-ea"/>
                          <a:cs typeface="Arial" panose="020B0604020202020204" pitchFamily="34" charset="0"/>
                        </a:rPr>
                        <a:t>Wattam Grove – </a:t>
                      </a:r>
                      <a:r>
                        <a:rPr kumimoji="0" lang="en-GB" sz="2000" b="0" i="0" u="none" strike="noStrike" kern="1200" baseline="0" dirty="0" smtClean="0">
                          <a:solidFill>
                            <a:schemeClr val="lt1"/>
                          </a:solidFill>
                          <a:latin typeface="Arial" panose="020B0604020202020204" pitchFamily="34" charset="0"/>
                          <a:ea typeface="+mn-ea"/>
                          <a:cs typeface="Arial" panose="020B0604020202020204" pitchFamily="34" charset="0"/>
                        </a:rPr>
                        <a:t>Financial Data </a:t>
                      </a:r>
                    </a:p>
                  </a:txBody>
                  <a:tcPr/>
                </a:tc>
                <a:tc>
                  <a:txBody>
                    <a:bodyPr/>
                    <a:lstStyle/>
                    <a:p>
                      <a:pPr algn="ctr"/>
                      <a:r>
                        <a:rPr lang="en-IE" sz="2000" dirty="0" smtClean="0">
                          <a:latin typeface="Arial" panose="020B0604020202020204" pitchFamily="34" charset="0"/>
                          <a:cs typeface="Arial" panose="020B0604020202020204" pitchFamily="34" charset="0"/>
                        </a:rPr>
                        <a:t>2015</a:t>
                      </a:r>
                      <a:endParaRPr lang="en-GB" sz="2000" dirty="0">
                        <a:latin typeface="Arial" panose="020B0604020202020204" pitchFamily="34" charset="0"/>
                        <a:cs typeface="Arial" panose="020B0604020202020204" pitchFamily="34" charset="0"/>
                      </a:endParaRP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baseline="0" smtClean="0">
                          <a:solidFill>
                            <a:schemeClr val="dk1"/>
                          </a:solidFill>
                          <a:latin typeface="Arial" panose="020B0604020202020204" pitchFamily="34" charset="0"/>
                          <a:ea typeface="+mn-ea"/>
                          <a:cs typeface="Arial" panose="020B0604020202020204" pitchFamily="34" charset="0"/>
                        </a:rPr>
                        <a:t>Sales Revenue</a:t>
                      </a:r>
                      <a:endParaRPr kumimoji="0" lang="en-US" sz="2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IE" sz="2000" dirty="0" smtClean="0">
                          <a:latin typeface="Arial" panose="020B0604020202020204" pitchFamily="34" charset="0"/>
                          <a:cs typeface="Arial" panose="020B0604020202020204" pitchFamily="34" charset="0"/>
                        </a:rPr>
                        <a:t>£430,000</a:t>
                      </a:r>
                      <a:endParaRPr lang="en-GB" sz="2000" dirty="0">
                        <a:latin typeface="Arial" panose="020B0604020202020204" pitchFamily="34" charset="0"/>
                        <a:cs typeface="Arial" panose="020B0604020202020204" pitchFamily="34" charset="0"/>
                      </a:endParaRP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Cost of Sales</a:t>
                      </a:r>
                    </a:p>
                  </a:txBody>
                  <a:tcPr/>
                </a:tc>
                <a:tc>
                  <a:txBody>
                    <a:bodyPr/>
                    <a:lstStyle/>
                    <a:p>
                      <a:pPr algn="ctr"/>
                      <a:r>
                        <a:rPr lang="en-IE" sz="2000" dirty="0" smtClean="0">
                          <a:latin typeface="Arial" panose="020B0604020202020204" pitchFamily="34" charset="0"/>
                          <a:cs typeface="Arial" panose="020B0604020202020204" pitchFamily="34" charset="0"/>
                        </a:rPr>
                        <a:t>£264,000</a:t>
                      </a:r>
                      <a:endParaRPr lang="en-GB" sz="2000" dirty="0">
                        <a:latin typeface="Arial" panose="020B0604020202020204" pitchFamily="34" charset="0"/>
                        <a:cs typeface="Arial" panose="020B0604020202020204" pitchFamily="34" charset="0"/>
                      </a:endParaRP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E" sz="2000" b="0" i="0" u="none" strike="noStrike" kern="1200" baseline="0" dirty="0" smtClean="0">
                          <a:solidFill>
                            <a:schemeClr val="dk1"/>
                          </a:solidFill>
                          <a:latin typeface="Arial" panose="020B0604020202020204" pitchFamily="34" charset="0"/>
                          <a:ea typeface="+mn-ea"/>
                          <a:cs typeface="Arial" panose="020B0604020202020204" pitchFamily="34" charset="0"/>
                        </a:rPr>
                        <a:t>Expenses</a:t>
                      </a:r>
                      <a:endPar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IE" sz="2000" dirty="0" smtClean="0">
                          <a:latin typeface="Arial" panose="020B0604020202020204" pitchFamily="34" charset="0"/>
                          <a:cs typeface="Arial" panose="020B0604020202020204" pitchFamily="34" charset="0"/>
                        </a:rPr>
                        <a:t>£180,000</a:t>
                      </a:r>
                      <a:endParaRPr lang="en-GB" sz="2000" dirty="0">
                        <a:latin typeface="Arial" panose="020B0604020202020204" pitchFamily="34" charset="0"/>
                        <a:cs typeface="Arial" panose="020B0604020202020204" pitchFamily="34" charset="0"/>
                      </a:endParaRPr>
                    </a:p>
                  </a:txBody>
                  <a:tcPr/>
                </a:tc>
              </a:tr>
            </a:tbl>
          </a:graphicData>
        </a:graphic>
      </p:graphicFrame>
      <p:sp>
        <p:nvSpPr>
          <p:cNvPr id="3" name="TextBox 2"/>
          <p:cNvSpPr txBox="1"/>
          <p:nvPr/>
        </p:nvSpPr>
        <p:spPr>
          <a:xfrm>
            <a:off x="251520" y="4293096"/>
            <a:ext cx="8568952" cy="2308324"/>
          </a:xfrm>
          <a:prstGeom prst="rect">
            <a:avLst/>
          </a:prstGeom>
          <a:noFill/>
          <a:ln w="28575">
            <a:solidFill>
              <a:schemeClr val="tx1"/>
            </a:solidFill>
          </a:ln>
        </p:spPr>
        <p:txBody>
          <a:bodyPr wrap="square" rtlCol="0">
            <a:spAutoFit/>
          </a:bodyPr>
          <a:lstStyle/>
          <a:p>
            <a:r>
              <a:rPr lang="en-GB" dirty="0">
                <a:solidFill>
                  <a:srgbClr val="FF0000"/>
                </a:solidFill>
              </a:rPr>
              <a:t>Show your workings: </a:t>
            </a:r>
            <a:endParaRPr lang="en-GB" dirty="0" smtClean="0">
              <a:solidFill>
                <a:srgbClr val="FF0000"/>
              </a:solidFill>
            </a:endParaRPr>
          </a:p>
          <a:p>
            <a:endParaRPr lang="en-IE" dirty="0">
              <a:solidFill>
                <a:srgbClr val="FF0000"/>
              </a:solidFill>
            </a:endParaRPr>
          </a:p>
          <a:p>
            <a:endParaRPr lang="en-IE" dirty="0" smtClean="0">
              <a:solidFill>
                <a:srgbClr val="FF0000"/>
              </a:solidFill>
            </a:endParaRPr>
          </a:p>
          <a:p>
            <a:endParaRPr lang="en-IE" dirty="0">
              <a:solidFill>
                <a:srgbClr val="FF0000"/>
              </a:solidFill>
            </a:endParaRPr>
          </a:p>
          <a:p>
            <a:endParaRPr lang="en-IE" dirty="0">
              <a:solidFill>
                <a:srgbClr val="FF0000"/>
              </a:solidFill>
            </a:endParaRPr>
          </a:p>
          <a:p>
            <a:endParaRPr lang="en-IE" dirty="0" smtClean="0">
              <a:solidFill>
                <a:srgbClr val="FF0000"/>
              </a:solidFill>
            </a:endParaRPr>
          </a:p>
          <a:p>
            <a:endParaRPr lang="en-GB" dirty="0">
              <a:solidFill>
                <a:srgbClr val="FF0000"/>
              </a:solidFill>
            </a:endParaRPr>
          </a:p>
          <a:p>
            <a:pPr>
              <a:tabLst>
                <a:tab pos="8348663" algn="r"/>
              </a:tabLst>
            </a:pPr>
            <a:r>
              <a:rPr lang="en-GB" b="1" dirty="0">
                <a:solidFill>
                  <a:srgbClr val="FF0000"/>
                </a:solidFill>
              </a:rPr>
              <a:t>£ ……………………… gross profit /loss (circle as appropriate)</a:t>
            </a:r>
            <a:r>
              <a:rPr lang="en-GB" dirty="0" smtClean="0">
                <a:solidFill>
                  <a:srgbClr val="FF0000"/>
                </a:solidFill>
              </a:rPr>
              <a:t>	</a:t>
            </a:r>
            <a:r>
              <a:rPr lang="en-GB" b="1" dirty="0" smtClean="0">
                <a:solidFill>
                  <a:srgbClr val="FF0000"/>
                </a:solidFill>
              </a:rPr>
              <a:t>[2]</a:t>
            </a:r>
            <a:r>
              <a:rPr lang="en-GB" dirty="0" smtClean="0">
                <a:solidFill>
                  <a:srgbClr val="FF0000"/>
                </a:solidFill>
              </a:rPr>
              <a:t> </a:t>
            </a:r>
            <a:endParaRPr lang="en-GB" dirty="0">
              <a:solidFill>
                <a:srgbClr val="FF0000"/>
              </a:solidFill>
            </a:endParaRPr>
          </a:p>
        </p:txBody>
      </p:sp>
    </p:spTree>
    <p:extLst>
      <p:ext uri="{BB962C8B-B14F-4D97-AF65-F5344CB8AC3E}">
        <p14:creationId xmlns:p14="http://schemas.microsoft.com/office/powerpoint/2010/main" val="2578592919"/>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2708434"/>
          </a:xfrm>
          <a:prstGeom prst="rect">
            <a:avLst/>
          </a:prstGeom>
        </p:spPr>
        <p:txBody>
          <a:bodyPr wrap="square">
            <a:spAutoFit/>
          </a:bodyPr>
          <a:lstStyle/>
          <a:p>
            <a:pPr marL="469900" indent="-457200">
              <a:spcAft>
                <a:spcPts val="600"/>
              </a:spcAft>
              <a:buFont typeface="+mj-lt"/>
              <a:buAutoNum type="arabicPeriod" startAt="2"/>
              <a:tabLst>
                <a:tab pos="8348663" algn="r"/>
              </a:tabLst>
            </a:pPr>
            <a:r>
              <a:rPr lang="en-US" sz="2000" dirty="0">
                <a:solidFill>
                  <a:srgbClr val="FF0000"/>
                </a:solidFill>
              </a:rPr>
              <a:t>Percy is concerned about the financial performance of Wattam Grove</a:t>
            </a:r>
            <a:r>
              <a:rPr lang="en-US" sz="2000" dirty="0" smtClean="0">
                <a:solidFill>
                  <a:srgbClr val="FF0000"/>
                </a:solidFill>
              </a:rPr>
              <a:t>.</a:t>
            </a:r>
          </a:p>
          <a:p>
            <a:pPr marL="469900" indent="-457200">
              <a:spcAft>
                <a:spcPts val="600"/>
              </a:spcAft>
              <a:buFont typeface="+mj-lt"/>
              <a:buAutoNum type="arabicPeriod" startAt="2"/>
              <a:tabLst>
                <a:tab pos="8348663" algn="r"/>
              </a:tabLst>
            </a:pPr>
            <a:endParaRPr lang="en-US" sz="2000" dirty="0">
              <a:solidFill>
                <a:srgbClr val="FF0000"/>
              </a:solidFill>
            </a:endParaRPr>
          </a:p>
          <a:p>
            <a:pPr marL="469900" indent="-457200">
              <a:spcAft>
                <a:spcPts val="600"/>
              </a:spcAft>
              <a:buFont typeface="+mj-lt"/>
              <a:buAutoNum type="arabicPeriod" startAt="2"/>
              <a:tabLst>
                <a:tab pos="8348663" algn="r"/>
              </a:tabLst>
            </a:pPr>
            <a:endParaRPr lang="en-US" sz="2000" dirty="0">
              <a:solidFill>
                <a:srgbClr val="FF0000"/>
              </a:solidFill>
            </a:endParaRPr>
          </a:p>
          <a:p>
            <a:pPr marL="469900" indent="-457200">
              <a:spcAft>
                <a:spcPts val="600"/>
              </a:spcAft>
              <a:buFont typeface="+mj-lt"/>
              <a:buAutoNum type="arabicPeriod" startAt="2"/>
              <a:tabLst>
                <a:tab pos="8348663" algn="r"/>
              </a:tabLst>
            </a:pPr>
            <a:endParaRPr lang="en-US" sz="2000" dirty="0" smtClean="0">
              <a:solidFill>
                <a:srgbClr val="FF0000"/>
              </a:solidFill>
            </a:endParaRPr>
          </a:p>
          <a:p>
            <a:pPr marL="469900" indent="-457200">
              <a:spcAft>
                <a:spcPts val="600"/>
              </a:spcAft>
              <a:buFont typeface="+mj-lt"/>
              <a:buAutoNum type="arabicPeriod" startAt="2"/>
              <a:tabLst>
                <a:tab pos="8348663" algn="r"/>
              </a:tabLst>
            </a:pPr>
            <a:endParaRPr lang="en-US" sz="2000" dirty="0" smtClean="0">
              <a:solidFill>
                <a:srgbClr val="FF0000"/>
              </a:solidFill>
            </a:endParaRPr>
          </a:p>
          <a:p>
            <a:pPr marL="12700">
              <a:spcAft>
                <a:spcPts val="600"/>
              </a:spcAft>
              <a:tabLst>
                <a:tab pos="8348663" algn="r"/>
              </a:tabLst>
            </a:pPr>
            <a:endParaRPr lang="en-US" sz="2000" dirty="0">
              <a:solidFill>
                <a:srgbClr val="FF0000"/>
              </a:solidFill>
            </a:endParaRPr>
          </a:p>
          <a:p>
            <a:pPr marL="12700">
              <a:spcAft>
                <a:spcPts val="600"/>
              </a:spcAft>
              <a:tabLst>
                <a:tab pos="449263" algn="l"/>
                <a:tab pos="8348663" algn="r"/>
              </a:tabLst>
            </a:pPr>
            <a:r>
              <a:rPr lang="en-US" sz="2000" dirty="0">
                <a:solidFill>
                  <a:srgbClr val="FF0000"/>
                </a:solidFill>
              </a:rPr>
              <a:t>(ii) Wattam Grove’s net profit/loss for 2015.</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372998982"/>
              </p:ext>
            </p:extLst>
          </p:nvPr>
        </p:nvGraphicFramePr>
        <p:xfrm>
          <a:off x="395536" y="1556400"/>
          <a:ext cx="8280920" cy="1692776"/>
        </p:xfrm>
        <a:graphic>
          <a:graphicData uri="http://schemas.openxmlformats.org/drawingml/2006/table">
            <a:tbl>
              <a:tblPr firstRow="1" bandRow="1">
                <a:tableStyleId>{5C22544A-7EE6-4342-B048-85BDC9FD1C3A}</a:tableStyleId>
              </a:tblPr>
              <a:tblGrid>
                <a:gridCol w="6480720"/>
                <a:gridCol w="1800200"/>
              </a:tblGrid>
              <a:tr h="504056">
                <a:tc>
                  <a:txBody>
                    <a:bodyPr/>
                    <a:lstStyle/>
                    <a:p>
                      <a:pPr algn="ctr"/>
                      <a:r>
                        <a:rPr kumimoji="0" lang="en-GB" sz="2000" b="0" i="1" u="none" strike="noStrike" kern="1200" baseline="0" dirty="0" smtClean="0">
                          <a:solidFill>
                            <a:schemeClr val="lt1"/>
                          </a:solidFill>
                          <a:latin typeface="Arial" panose="020B0604020202020204" pitchFamily="34" charset="0"/>
                          <a:ea typeface="+mn-ea"/>
                          <a:cs typeface="Arial" panose="020B0604020202020204" pitchFamily="34" charset="0"/>
                        </a:rPr>
                        <a:t>Wattam Grove – </a:t>
                      </a:r>
                      <a:r>
                        <a:rPr kumimoji="0" lang="en-GB" sz="2000" b="0" i="0" u="none" strike="noStrike" kern="1200" baseline="0" dirty="0" smtClean="0">
                          <a:solidFill>
                            <a:schemeClr val="lt1"/>
                          </a:solidFill>
                          <a:latin typeface="Arial" panose="020B0604020202020204" pitchFamily="34" charset="0"/>
                          <a:ea typeface="+mn-ea"/>
                          <a:cs typeface="Arial" panose="020B0604020202020204" pitchFamily="34" charset="0"/>
                        </a:rPr>
                        <a:t>Financial Data </a:t>
                      </a:r>
                    </a:p>
                  </a:txBody>
                  <a:tcPr/>
                </a:tc>
                <a:tc>
                  <a:txBody>
                    <a:bodyPr/>
                    <a:lstStyle/>
                    <a:p>
                      <a:pPr algn="ctr"/>
                      <a:r>
                        <a:rPr lang="en-IE" sz="2000" dirty="0" smtClean="0">
                          <a:latin typeface="Arial" panose="020B0604020202020204" pitchFamily="34" charset="0"/>
                          <a:cs typeface="Arial" panose="020B0604020202020204" pitchFamily="34" charset="0"/>
                        </a:rPr>
                        <a:t>2015</a:t>
                      </a:r>
                      <a:endParaRPr lang="en-GB" sz="2000" dirty="0">
                        <a:latin typeface="Arial" panose="020B0604020202020204" pitchFamily="34" charset="0"/>
                        <a:cs typeface="Arial" panose="020B0604020202020204" pitchFamily="34" charset="0"/>
                      </a:endParaRP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baseline="0" smtClean="0">
                          <a:solidFill>
                            <a:schemeClr val="dk1"/>
                          </a:solidFill>
                          <a:latin typeface="Arial" panose="020B0604020202020204" pitchFamily="34" charset="0"/>
                          <a:ea typeface="+mn-ea"/>
                          <a:cs typeface="Arial" panose="020B0604020202020204" pitchFamily="34" charset="0"/>
                        </a:rPr>
                        <a:t>Sales </a:t>
                      </a:r>
                      <a:r>
                        <a:rPr kumimoji="0" lang="en-US" sz="2000" b="0" i="0" u="none" strike="noStrike" kern="1200" baseline="0" smtClean="0">
                          <a:solidFill>
                            <a:schemeClr val="dk1"/>
                          </a:solidFill>
                          <a:latin typeface="Arial" panose="020B0604020202020204" pitchFamily="34" charset="0"/>
                          <a:ea typeface="+mn-ea"/>
                          <a:cs typeface="Arial" panose="020B0604020202020204" pitchFamily="34" charset="0"/>
                        </a:rPr>
                        <a:t>Revenue</a:t>
                      </a:r>
                      <a:endParaRPr kumimoji="0" lang="en-US" sz="2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IE" sz="2000" dirty="0" smtClean="0">
                          <a:latin typeface="Arial" panose="020B0604020202020204" pitchFamily="34" charset="0"/>
                          <a:cs typeface="Arial" panose="020B0604020202020204" pitchFamily="34" charset="0"/>
                        </a:rPr>
                        <a:t>£430,000</a:t>
                      </a:r>
                      <a:endParaRPr lang="en-GB" sz="2000" dirty="0">
                        <a:latin typeface="Arial" panose="020B0604020202020204" pitchFamily="34" charset="0"/>
                        <a:cs typeface="Arial" panose="020B0604020202020204" pitchFamily="34" charset="0"/>
                      </a:endParaRP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Cost of Sales</a:t>
                      </a:r>
                    </a:p>
                  </a:txBody>
                  <a:tcPr/>
                </a:tc>
                <a:tc>
                  <a:txBody>
                    <a:bodyPr/>
                    <a:lstStyle/>
                    <a:p>
                      <a:pPr algn="ctr"/>
                      <a:r>
                        <a:rPr lang="en-IE" sz="2000" dirty="0" smtClean="0">
                          <a:latin typeface="Arial" panose="020B0604020202020204" pitchFamily="34" charset="0"/>
                          <a:cs typeface="Arial" panose="020B0604020202020204" pitchFamily="34" charset="0"/>
                        </a:rPr>
                        <a:t>£264,000</a:t>
                      </a:r>
                      <a:endParaRPr lang="en-GB" sz="2000" dirty="0">
                        <a:latin typeface="Arial" panose="020B0604020202020204" pitchFamily="34" charset="0"/>
                        <a:cs typeface="Arial" panose="020B0604020202020204" pitchFamily="34" charset="0"/>
                      </a:endParaRP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E" sz="2000" b="0" i="0" u="none" strike="noStrike" kern="1200" baseline="0" dirty="0" smtClean="0">
                          <a:solidFill>
                            <a:schemeClr val="dk1"/>
                          </a:solidFill>
                          <a:latin typeface="Arial" panose="020B0604020202020204" pitchFamily="34" charset="0"/>
                          <a:ea typeface="+mn-ea"/>
                          <a:cs typeface="Arial" panose="020B0604020202020204" pitchFamily="34" charset="0"/>
                        </a:rPr>
                        <a:t>Expenses</a:t>
                      </a:r>
                      <a:endPar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IE" sz="2000" dirty="0" smtClean="0">
                          <a:latin typeface="Arial" panose="020B0604020202020204" pitchFamily="34" charset="0"/>
                          <a:cs typeface="Arial" panose="020B0604020202020204" pitchFamily="34" charset="0"/>
                        </a:rPr>
                        <a:t>£180,000</a:t>
                      </a:r>
                      <a:endParaRPr lang="en-GB" sz="2000" dirty="0">
                        <a:latin typeface="Arial" panose="020B0604020202020204" pitchFamily="34" charset="0"/>
                        <a:cs typeface="Arial" panose="020B0604020202020204" pitchFamily="34" charset="0"/>
                      </a:endParaRPr>
                    </a:p>
                  </a:txBody>
                  <a:tcPr/>
                </a:tc>
              </a:tr>
            </a:tbl>
          </a:graphicData>
        </a:graphic>
      </p:graphicFrame>
      <p:sp>
        <p:nvSpPr>
          <p:cNvPr id="3" name="TextBox 2"/>
          <p:cNvSpPr txBox="1"/>
          <p:nvPr/>
        </p:nvSpPr>
        <p:spPr>
          <a:xfrm>
            <a:off x="251520" y="3807038"/>
            <a:ext cx="8568952" cy="2862322"/>
          </a:xfrm>
          <a:prstGeom prst="rect">
            <a:avLst/>
          </a:prstGeom>
          <a:noFill/>
          <a:ln w="28575">
            <a:solidFill>
              <a:schemeClr val="tx1"/>
            </a:solidFill>
          </a:ln>
        </p:spPr>
        <p:txBody>
          <a:bodyPr wrap="square" rtlCol="0">
            <a:spAutoFit/>
          </a:bodyPr>
          <a:lstStyle/>
          <a:p>
            <a:r>
              <a:rPr lang="en-GB" dirty="0">
                <a:solidFill>
                  <a:srgbClr val="FF0000"/>
                </a:solidFill>
              </a:rPr>
              <a:t>Show your workings: </a:t>
            </a:r>
            <a:endParaRPr lang="en-GB" dirty="0" smtClean="0">
              <a:solidFill>
                <a:srgbClr val="FF0000"/>
              </a:solidFill>
            </a:endParaRPr>
          </a:p>
          <a:p>
            <a:endParaRPr lang="en-IE" dirty="0">
              <a:solidFill>
                <a:srgbClr val="FF0000"/>
              </a:solidFill>
            </a:endParaRPr>
          </a:p>
          <a:p>
            <a:endParaRPr lang="en-IE" dirty="0" smtClean="0">
              <a:solidFill>
                <a:srgbClr val="FF0000"/>
              </a:solidFill>
            </a:endParaRPr>
          </a:p>
          <a:p>
            <a:endParaRPr lang="en-IE" dirty="0">
              <a:solidFill>
                <a:srgbClr val="FF0000"/>
              </a:solidFill>
            </a:endParaRPr>
          </a:p>
          <a:p>
            <a:endParaRPr lang="en-IE" dirty="0" smtClean="0">
              <a:solidFill>
                <a:srgbClr val="FF0000"/>
              </a:solidFill>
            </a:endParaRPr>
          </a:p>
          <a:p>
            <a:endParaRPr lang="en-IE" dirty="0" smtClean="0">
              <a:solidFill>
                <a:srgbClr val="FF0000"/>
              </a:solidFill>
            </a:endParaRPr>
          </a:p>
          <a:p>
            <a:endParaRPr lang="en-IE" dirty="0">
              <a:solidFill>
                <a:srgbClr val="FF0000"/>
              </a:solidFill>
            </a:endParaRPr>
          </a:p>
          <a:p>
            <a:endParaRPr lang="en-IE" dirty="0" smtClean="0">
              <a:solidFill>
                <a:srgbClr val="FF0000"/>
              </a:solidFill>
            </a:endParaRPr>
          </a:p>
          <a:p>
            <a:endParaRPr lang="en-GB" dirty="0">
              <a:solidFill>
                <a:srgbClr val="FF0000"/>
              </a:solidFill>
            </a:endParaRPr>
          </a:p>
          <a:p>
            <a:pPr>
              <a:tabLst>
                <a:tab pos="8348663" algn="r"/>
              </a:tabLst>
            </a:pPr>
            <a:r>
              <a:rPr lang="en-GB" b="1" dirty="0">
                <a:solidFill>
                  <a:srgbClr val="FF0000"/>
                </a:solidFill>
              </a:rPr>
              <a:t>£ ……………………… net profit /loss (circle as appropriate)</a:t>
            </a:r>
            <a:r>
              <a:rPr lang="en-GB" dirty="0" smtClean="0">
                <a:solidFill>
                  <a:srgbClr val="FF0000"/>
                </a:solidFill>
              </a:rPr>
              <a:t>	</a:t>
            </a:r>
            <a:r>
              <a:rPr lang="en-GB" b="1" dirty="0" smtClean="0">
                <a:solidFill>
                  <a:srgbClr val="FF0000"/>
                </a:solidFill>
              </a:rPr>
              <a:t>[2]</a:t>
            </a:r>
            <a:r>
              <a:rPr lang="en-GB" dirty="0" smtClean="0">
                <a:solidFill>
                  <a:srgbClr val="FF0000"/>
                </a:solidFill>
              </a:rPr>
              <a:t> </a:t>
            </a:r>
            <a:endParaRPr lang="en-GB" dirty="0">
              <a:solidFill>
                <a:srgbClr val="FF0000"/>
              </a:solidFill>
            </a:endParaRPr>
          </a:p>
        </p:txBody>
      </p:sp>
    </p:spTree>
    <p:extLst>
      <p:ext uri="{BB962C8B-B14F-4D97-AF65-F5344CB8AC3E}">
        <p14:creationId xmlns:p14="http://schemas.microsoft.com/office/powerpoint/2010/main" val="2927528542"/>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3631763"/>
          </a:xfrm>
          <a:prstGeom prst="rect">
            <a:avLst/>
          </a:prstGeom>
        </p:spPr>
        <p:txBody>
          <a:bodyPr wrap="square">
            <a:spAutoFit/>
          </a:bodyPr>
          <a:lstStyle/>
          <a:p>
            <a:pPr marL="469900" indent="-457200">
              <a:spcAft>
                <a:spcPts val="600"/>
              </a:spcAft>
              <a:buFont typeface="+mj-lt"/>
              <a:buAutoNum type="alphaLcParenR" startAt="2"/>
              <a:tabLst>
                <a:tab pos="8348663" algn="r"/>
              </a:tabLst>
            </a:pPr>
            <a:r>
              <a:rPr lang="en-US" sz="2500" dirty="0">
                <a:solidFill>
                  <a:srgbClr val="FF0000"/>
                </a:solidFill>
              </a:rPr>
              <a:t>Explain why Wattam Grove’s net profit/loss is more useful to Eric and Percy than its gross profit/loss</a:t>
            </a:r>
            <a:r>
              <a:rPr lang="en-US" sz="2500" dirty="0" smtClean="0">
                <a:solidFill>
                  <a:srgbClr val="FF0000"/>
                </a:solidFill>
              </a:rPr>
              <a:t>.</a:t>
            </a:r>
            <a:endParaRPr lang="en-US" sz="2500" dirty="0">
              <a:solidFill>
                <a:srgbClr val="FF0000"/>
              </a:solidFill>
            </a:endParaRPr>
          </a:p>
          <a:p>
            <a:pPr marL="12700">
              <a:spcAft>
                <a:spcPts val="600"/>
              </a:spcAft>
              <a:tabLst>
                <a:tab pos="8348663" algn="r"/>
              </a:tabLst>
            </a:pPr>
            <a:r>
              <a:rPr lang="en-US" sz="250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500" dirty="0" smtClean="0">
                <a:solidFill>
                  <a:srgbClr val="FF0000"/>
                </a:solidFill>
              </a:rPr>
              <a:t>	[2]</a:t>
            </a:r>
            <a:endParaRPr lang="en-US" sz="25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Tree>
    <p:extLst>
      <p:ext uri="{BB962C8B-B14F-4D97-AF65-F5344CB8AC3E}">
        <p14:creationId xmlns:p14="http://schemas.microsoft.com/office/powerpoint/2010/main" val="2961384833"/>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478423"/>
          </a:xfrm>
          <a:prstGeom prst="rect">
            <a:avLst/>
          </a:prstGeom>
        </p:spPr>
        <p:txBody>
          <a:bodyPr wrap="square">
            <a:spAutoFit/>
          </a:bodyPr>
          <a:lstStyle/>
          <a:p>
            <a:pPr marL="469900" indent="-457200">
              <a:spcAft>
                <a:spcPts val="600"/>
              </a:spcAft>
              <a:buFont typeface="+mj-lt"/>
              <a:buAutoNum type="arabicPeriod" startAt="3"/>
              <a:tabLst>
                <a:tab pos="8348663" algn="r"/>
              </a:tabLst>
            </a:pPr>
            <a:r>
              <a:rPr lang="en-US" sz="2000" dirty="0">
                <a:solidFill>
                  <a:srgbClr val="FF0000"/>
                </a:solidFill>
              </a:rPr>
              <a:t>All three of the options under consideration at Wattam Grove are diversification strategies</a:t>
            </a:r>
            <a:r>
              <a:rPr lang="en-US" sz="2000" dirty="0" smtClean="0">
                <a:solidFill>
                  <a:srgbClr val="FF0000"/>
                </a:solidFill>
              </a:rPr>
              <a:t>.</a:t>
            </a:r>
            <a:endParaRPr lang="en-US" sz="2000" dirty="0">
              <a:solidFill>
                <a:srgbClr val="FF0000"/>
              </a:solidFill>
            </a:endParaRPr>
          </a:p>
          <a:p>
            <a:pPr marL="469900" indent="-457200">
              <a:spcAft>
                <a:spcPts val="600"/>
              </a:spcAft>
              <a:buFont typeface="+mj-lt"/>
              <a:buAutoNum type="alphaLcParenR"/>
              <a:tabLst>
                <a:tab pos="8348663" algn="r"/>
              </a:tabLst>
            </a:pPr>
            <a:r>
              <a:rPr lang="en-US" sz="2000" dirty="0" smtClean="0">
                <a:solidFill>
                  <a:srgbClr val="FF0000"/>
                </a:solidFill>
              </a:rPr>
              <a:t>State </a:t>
            </a:r>
            <a:r>
              <a:rPr lang="en-US" sz="2000" dirty="0">
                <a:solidFill>
                  <a:srgbClr val="FF0000"/>
                </a:solidFill>
              </a:rPr>
              <a:t>what is meant by the term ‘diversification</a:t>
            </a:r>
            <a:r>
              <a:rPr lang="en-US" sz="2000" dirty="0" smtClean="0">
                <a:solidFill>
                  <a:srgbClr val="FF0000"/>
                </a:solidFill>
              </a:rPr>
              <a:t>’.</a:t>
            </a: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 [1]</a:t>
            </a:r>
          </a:p>
          <a:p>
            <a:pPr marL="469900" indent="-457200">
              <a:spcAft>
                <a:spcPts val="600"/>
              </a:spcAft>
              <a:buFont typeface="+mj-lt"/>
              <a:buAutoNum type="alphaLcParenR" startAt="2"/>
              <a:tabLst>
                <a:tab pos="8348663" algn="r"/>
              </a:tabLst>
            </a:pPr>
            <a:r>
              <a:rPr lang="en-US" sz="2000" dirty="0">
                <a:solidFill>
                  <a:srgbClr val="FF0000"/>
                </a:solidFill>
              </a:rPr>
              <a:t>Identify one way in which diversification might help Wattam Grove achieve a competitive advantage</a:t>
            </a:r>
            <a:r>
              <a:rPr lang="en-US" sz="2000" dirty="0" smtClean="0">
                <a:solidFill>
                  <a:srgbClr val="FF0000"/>
                </a:solidFill>
              </a:rPr>
              <a:t>.</a:t>
            </a:r>
          </a:p>
          <a:p>
            <a:pPr marL="12700">
              <a:spcAft>
                <a:spcPts val="600"/>
              </a:spcAft>
              <a:tabLst>
                <a:tab pos="8348663" algn="r"/>
              </a:tabLst>
            </a:pPr>
            <a:r>
              <a:rPr lang="en-US" sz="2000" dirty="0">
                <a:solidFill>
                  <a:srgbClr val="FF0000"/>
                </a:solidFill>
              </a:rPr>
              <a:t>___________________________________________________________________________________________________________________ [1]</a:t>
            </a:r>
            <a:endParaRPr lang="en-US" sz="2000" dirty="0" smtClean="0">
              <a:solidFill>
                <a:srgbClr val="FF0000"/>
              </a:solidFill>
            </a:endParaRPr>
          </a:p>
          <a:p>
            <a:pPr marL="469900" indent="-457200">
              <a:spcAft>
                <a:spcPts val="600"/>
              </a:spcAft>
              <a:buFont typeface="+mj-lt"/>
              <a:buAutoNum type="alphaLcParenR" startAt="3"/>
              <a:tabLst>
                <a:tab pos="8348663" algn="r"/>
              </a:tabLst>
            </a:pPr>
            <a:r>
              <a:rPr lang="en-US" sz="2000" dirty="0">
                <a:solidFill>
                  <a:srgbClr val="FF0000"/>
                </a:solidFill>
              </a:rPr>
              <a:t>Explain how competitor analysis could help Eric and Percy decide which diversification option Wattam Grove should take</a:t>
            </a:r>
            <a:r>
              <a:rPr lang="en-US" sz="2000" dirty="0" smtClean="0">
                <a:solidFill>
                  <a:srgbClr val="FF0000"/>
                </a:solidFill>
              </a:rPr>
              <a:t>.</a:t>
            </a: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[2]</a:t>
            </a:r>
            <a:endParaRPr lang="en-US" sz="20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Tree>
    <p:extLst>
      <p:ext uri="{BB962C8B-B14F-4D97-AF65-F5344CB8AC3E}">
        <p14:creationId xmlns:p14="http://schemas.microsoft.com/office/powerpoint/2010/main" val="3415403957"/>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2631490"/>
          </a:xfrm>
          <a:prstGeom prst="rect">
            <a:avLst/>
          </a:prstGeom>
        </p:spPr>
        <p:txBody>
          <a:bodyPr wrap="square">
            <a:spAutoFit/>
          </a:bodyPr>
          <a:lstStyle/>
          <a:p>
            <a:pPr marL="469900" indent="-457200">
              <a:spcAft>
                <a:spcPts val="600"/>
              </a:spcAft>
              <a:buFont typeface="+mj-lt"/>
              <a:buAutoNum type="alphaLcParenR" startAt="4"/>
              <a:tabLst>
                <a:tab pos="8348663" algn="r"/>
              </a:tabLst>
            </a:pPr>
            <a:r>
              <a:rPr lang="en-US" sz="2000" dirty="0">
                <a:solidFill>
                  <a:srgbClr val="FF0000"/>
                </a:solidFill>
              </a:rPr>
              <a:t>Explain one benefit to Wattam Grove of Eric and Percy discussing the three diversification options with local residents before a final decision is made</a:t>
            </a:r>
            <a:r>
              <a:rPr lang="en-US" sz="2000" dirty="0" smtClean="0">
                <a:solidFill>
                  <a:srgbClr val="FF0000"/>
                </a:solidFill>
              </a:rPr>
              <a:t>.</a:t>
            </a: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a:t>
            </a:r>
            <a:r>
              <a:rPr lang="en-US" sz="2000" dirty="0">
                <a:solidFill>
                  <a:srgbClr val="FF0000"/>
                </a:solidFill>
              </a:rPr>
              <a:t>___________________________________________________________</a:t>
            </a:r>
            <a:r>
              <a:rPr lang="en-US" sz="2000" dirty="0" smtClean="0">
                <a:solidFill>
                  <a:srgbClr val="FF0000"/>
                </a:solidFill>
              </a:rPr>
              <a:t>________________________________________________________ [2]</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Tree>
    <p:extLst>
      <p:ext uri="{BB962C8B-B14F-4D97-AF65-F5344CB8AC3E}">
        <p14:creationId xmlns:p14="http://schemas.microsoft.com/office/powerpoint/2010/main" val="1647939448"/>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3247043"/>
          </a:xfrm>
          <a:prstGeom prst="rect">
            <a:avLst/>
          </a:prstGeom>
        </p:spPr>
        <p:txBody>
          <a:bodyPr wrap="square">
            <a:spAutoFit/>
          </a:bodyPr>
          <a:lstStyle/>
          <a:p>
            <a:pPr marL="469900" indent="-457200">
              <a:spcAft>
                <a:spcPts val="600"/>
              </a:spcAft>
              <a:buFont typeface="+mj-lt"/>
              <a:buAutoNum type="arabicPeriod" startAt="4"/>
              <a:tabLst>
                <a:tab pos="8348663" algn="r"/>
              </a:tabLst>
            </a:pPr>
            <a:r>
              <a:rPr lang="en-US" sz="2000" dirty="0">
                <a:solidFill>
                  <a:srgbClr val="FF0000"/>
                </a:solidFill>
              </a:rPr>
              <a:t>If Wattam Grove takes Option 1 – Jam and preserves the farm will produce its own range of </a:t>
            </a:r>
            <a:r>
              <a:rPr lang="en-US" sz="2000" dirty="0" err="1">
                <a:solidFill>
                  <a:srgbClr val="FF0000"/>
                </a:solidFill>
              </a:rPr>
              <a:t>speciality</a:t>
            </a:r>
            <a:r>
              <a:rPr lang="en-US" sz="2000" dirty="0">
                <a:solidFill>
                  <a:srgbClr val="FF0000"/>
                </a:solidFill>
              </a:rPr>
              <a:t> </a:t>
            </a:r>
            <a:r>
              <a:rPr lang="en-US" sz="2000" dirty="0" smtClean="0">
                <a:solidFill>
                  <a:srgbClr val="FF0000"/>
                </a:solidFill>
              </a:rPr>
              <a:t>jam.</a:t>
            </a:r>
            <a:br>
              <a:rPr lang="en-US" sz="2000" dirty="0" smtClean="0">
                <a:solidFill>
                  <a:srgbClr val="FF0000"/>
                </a:solidFill>
              </a:rPr>
            </a:br>
            <a:r>
              <a:rPr lang="en-US" sz="2000" dirty="0" smtClean="0">
                <a:solidFill>
                  <a:srgbClr val="FF0000"/>
                </a:solidFill>
              </a:rPr>
              <a:t>A </a:t>
            </a:r>
            <a:r>
              <a:rPr lang="en-US" sz="2000" dirty="0">
                <a:solidFill>
                  <a:srgbClr val="FF0000"/>
                </a:solidFill>
              </a:rPr>
              <a:t>production schedule for making one 500 jar batch of raspberry and elderflower jam is given in Table 3 below</a:t>
            </a:r>
            <a:r>
              <a:rPr lang="en-US" sz="2000" dirty="0" smtClean="0">
                <a:solidFill>
                  <a:srgbClr val="FF0000"/>
                </a:solidFill>
              </a:rPr>
              <a:t>.</a:t>
            </a:r>
          </a:p>
          <a:p>
            <a:pPr marL="469900" indent="-457200">
              <a:spcAft>
                <a:spcPts val="600"/>
              </a:spcAft>
              <a:buFont typeface="+mj-lt"/>
              <a:buAutoNum type="arabicPeriod" startAt="4"/>
              <a:tabLst>
                <a:tab pos="8348663" algn="r"/>
              </a:tabLst>
            </a:pPr>
            <a:endParaRPr lang="en-US" sz="2000" dirty="0" smtClean="0">
              <a:solidFill>
                <a:srgbClr val="FF0000"/>
              </a:solidFill>
            </a:endParaRPr>
          </a:p>
          <a:p>
            <a:pPr marL="469900" indent="-457200">
              <a:spcAft>
                <a:spcPts val="600"/>
              </a:spcAft>
              <a:buFont typeface="+mj-lt"/>
              <a:buAutoNum type="arabicPeriod" startAt="4"/>
              <a:tabLst>
                <a:tab pos="8348663" algn="r"/>
              </a:tabLst>
            </a:pPr>
            <a:endParaRPr lang="en-US" sz="2000" dirty="0">
              <a:solidFill>
                <a:srgbClr val="FF0000"/>
              </a:solidFill>
            </a:endParaRPr>
          </a:p>
          <a:p>
            <a:pPr marL="469900" indent="-457200">
              <a:spcAft>
                <a:spcPts val="600"/>
              </a:spcAft>
              <a:buFont typeface="+mj-lt"/>
              <a:buAutoNum type="arabicPeriod" startAt="4"/>
              <a:tabLst>
                <a:tab pos="8348663" algn="r"/>
              </a:tabLst>
            </a:pPr>
            <a:endParaRPr lang="en-US" sz="2000" dirty="0" smtClean="0">
              <a:solidFill>
                <a:srgbClr val="FF0000"/>
              </a:solidFill>
            </a:endParaRPr>
          </a:p>
          <a:p>
            <a:pPr marL="469900" indent="-457200">
              <a:spcAft>
                <a:spcPts val="600"/>
              </a:spcAft>
              <a:buFont typeface="+mj-lt"/>
              <a:buAutoNum type="arabicPeriod" startAt="4"/>
              <a:tabLst>
                <a:tab pos="8348663" algn="r"/>
              </a:tabLst>
            </a:pPr>
            <a:endParaRPr lang="en-US" sz="2000" dirty="0">
              <a:solidFill>
                <a:srgbClr val="FF0000"/>
              </a:solidFill>
            </a:endParaRPr>
          </a:p>
          <a:p>
            <a:pPr marL="12700">
              <a:spcAft>
                <a:spcPts val="600"/>
              </a:spcAft>
              <a:tabLst>
                <a:tab pos="8348663" algn="r"/>
              </a:tabLst>
            </a:pPr>
            <a:endParaRPr lang="en-US" sz="2000" dirty="0" smtClean="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3229146703"/>
              </p:ext>
            </p:extLst>
          </p:nvPr>
        </p:nvGraphicFramePr>
        <p:xfrm>
          <a:off x="323528" y="2478504"/>
          <a:ext cx="8352927" cy="3708400"/>
        </p:xfrm>
        <a:graphic>
          <a:graphicData uri="http://schemas.openxmlformats.org/drawingml/2006/table">
            <a:tbl>
              <a:tblPr firstRow="1" bandRow="1">
                <a:tableStyleId>{5C22544A-7EE6-4342-B048-85BDC9FD1C3A}</a:tableStyleId>
              </a:tblPr>
              <a:tblGrid>
                <a:gridCol w="1224136"/>
                <a:gridCol w="4680520"/>
                <a:gridCol w="2448271"/>
              </a:tblGrid>
              <a:tr h="370840">
                <a:tc>
                  <a:txBody>
                    <a:bodyPr/>
                    <a:lstStyle/>
                    <a:p>
                      <a:pPr algn="ctr"/>
                      <a:r>
                        <a:rPr lang="en-IE" dirty="0" smtClean="0"/>
                        <a:t>Activity</a:t>
                      </a:r>
                      <a:endParaRPr lang="en-GB" dirty="0"/>
                    </a:p>
                  </a:txBody>
                  <a:tcPr/>
                </a:tc>
                <a:tc>
                  <a:txBody>
                    <a:bodyPr/>
                    <a:lstStyle/>
                    <a:p>
                      <a:r>
                        <a:rPr lang="en-IE" dirty="0" err="1" smtClean="0"/>
                        <a:t>Dhescription</a:t>
                      </a:r>
                      <a:endParaRPr lang="en-GB" dirty="0"/>
                    </a:p>
                  </a:txBody>
                  <a:tcPr/>
                </a:tc>
                <a:tc>
                  <a:txBody>
                    <a:bodyPr/>
                    <a:lstStyle/>
                    <a:p>
                      <a:pPr algn="ctr"/>
                      <a:r>
                        <a:rPr lang="en-IE" dirty="0" smtClean="0"/>
                        <a:t>Duration (minutes)</a:t>
                      </a:r>
                      <a:endParaRPr lang="en-GB" dirty="0"/>
                    </a:p>
                  </a:txBody>
                  <a:tcPr/>
                </a:tc>
              </a:tr>
              <a:tr h="370840">
                <a:tc>
                  <a:txBody>
                    <a:bodyPr/>
                    <a:lstStyle/>
                    <a:p>
                      <a:pPr algn="ctr"/>
                      <a:r>
                        <a:rPr lang="en-IE" dirty="0" smtClean="0"/>
                        <a:t>A</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baseline="0" dirty="0" smtClean="0">
                          <a:solidFill>
                            <a:schemeClr val="dk1"/>
                          </a:solidFill>
                          <a:latin typeface="+mn-lt"/>
                          <a:ea typeface="+mn-ea"/>
                          <a:cs typeface="+mn-cs"/>
                        </a:rPr>
                        <a:t>Prepare ingredients 	</a:t>
                      </a:r>
                    </a:p>
                  </a:txBody>
                  <a:tcPr/>
                </a:tc>
                <a:tc>
                  <a:txBody>
                    <a:bodyPr/>
                    <a:lstStyle/>
                    <a:p>
                      <a:pPr algn="ctr"/>
                      <a:r>
                        <a:rPr lang="en-IE" dirty="0" smtClean="0"/>
                        <a:t>35</a:t>
                      </a:r>
                      <a:endParaRPr lang="en-GB" dirty="0"/>
                    </a:p>
                  </a:txBody>
                  <a:tcPr/>
                </a:tc>
              </a:tr>
              <a:tr h="370840">
                <a:tc>
                  <a:txBody>
                    <a:bodyPr/>
                    <a:lstStyle/>
                    <a:p>
                      <a:pPr algn="ctr"/>
                      <a:r>
                        <a:rPr lang="en-IE" dirty="0" smtClean="0"/>
                        <a:t>B</a:t>
                      </a:r>
                      <a:endParaRPr lang="en-GB" dirty="0"/>
                    </a:p>
                  </a:txBody>
                  <a:tcPr/>
                </a:tc>
                <a:tc>
                  <a:txBody>
                    <a:bodyPr/>
                    <a:lstStyle/>
                    <a:p>
                      <a:r>
                        <a:rPr kumimoji="0" lang="en-GB" sz="1800" b="0" i="0" u="none" strike="noStrike" kern="1200" baseline="0" dirty="0" smtClean="0">
                          <a:solidFill>
                            <a:schemeClr val="dk1"/>
                          </a:solidFill>
                          <a:latin typeface="+mn-lt"/>
                          <a:ea typeface="+mn-ea"/>
                          <a:cs typeface="+mn-cs"/>
                        </a:rPr>
                        <a:t>Sterilise and label jars 	</a:t>
                      </a:r>
                    </a:p>
                  </a:txBody>
                  <a:tcPr/>
                </a:tc>
                <a:tc>
                  <a:txBody>
                    <a:bodyPr/>
                    <a:lstStyle/>
                    <a:p>
                      <a:pPr algn="ctr"/>
                      <a:r>
                        <a:rPr lang="en-IE" dirty="0" smtClean="0"/>
                        <a:t>20</a:t>
                      </a:r>
                      <a:endParaRPr lang="en-GB" dirty="0"/>
                    </a:p>
                  </a:txBody>
                  <a:tcPr/>
                </a:tc>
              </a:tr>
              <a:tr h="370840">
                <a:tc>
                  <a:txBody>
                    <a:bodyPr/>
                    <a:lstStyle/>
                    <a:p>
                      <a:pPr algn="ctr"/>
                      <a:r>
                        <a:rPr lang="en-IE" dirty="0" smtClean="0"/>
                        <a:t>C</a:t>
                      </a:r>
                      <a:endParaRPr lang="en-GB" dirty="0"/>
                    </a:p>
                  </a:txBody>
                  <a:tcPr/>
                </a:tc>
                <a:tc>
                  <a:txBody>
                    <a:bodyPr/>
                    <a:lstStyle/>
                    <a:p>
                      <a:r>
                        <a:rPr kumimoji="0" lang="en-US" sz="1800" b="0" i="0" u="none" strike="noStrike" kern="1200" baseline="0" dirty="0" smtClean="0">
                          <a:solidFill>
                            <a:schemeClr val="dk1"/>
                          </a:solidFill>
                          <a:latin typeface="+mn-lt"/>
                          <a:ea typeface="+mn-ea"/>
                          <a:cs typeface="+mn-cs"/>
                        </a:rPr>
                        <a:t>Boil fruit and sugar mix 	</a:t>
                      </a:r>
                    </a:p>
                  </a:txBody>
                  <a:tcPr/>
                </a:tc>
                <a:tc>
                  <a:txBody>
                    <a:bodyPr/>
                    <a:lstStyle/>
                    <a:p>
                      <a:pPr algn="ctr"/>
                      <a:r>
                        <a:rPr lang="en-IE" dirty="0" smtClean="0"/>
                        <a:t>125</a:t>
                      </a:r>
                      <a:endParaRPr lang="en-GB" dirty="0"/>
                    </a:p>
                  </a:txBody>
                  <a:tcPr/>
                </a:tc>
              </a:tr>
              <a:tr h="370840">
                <a:tc>
                  <a:txBody>
                    <a:bodyPr/>
                    <a:lstStyle/>
                    <a:p>
                      <a:pPr algn="ctr"/>
                      <a:r>
                        <a:rPr lang="en-IE" dirty="0" smtClean="0"/>
                        <a:t>D</a:t>
                      </a:r>
                      <a:endParaRPr lang="en-GB" dirty="0"/>
                    </a:p>
                  </a:txBody>
                  <a:tcPr/>
                </a:tc>
                <a:tc>
                  <a:txBody>
                    <a:bodyPr/>
                    <a:lstStyle/>
                    <a:p>
                      <a:r>
                        <a:rPr kumimoji="0" lang="en-GB" sz="1800" b="0" i="0" u="none" strike="noStrike" kern="1200" baseline="0" dirty="0" smtClean="0">
                          <a:solidFill>
                            <a:schemeClr val="dk1"/>
                          </a:solidFill>
                          <a:latin typeface="+mn-lt"/>
                          <a:ea typeface="+mn-ea"/>
                          <a:cs typeface="+mn-cs"/>
                        </a:rPr>
                        <a:t>Slow simmer flavourings 	</a:t>
                      </a:r>
                    </a:p>
                  </a:txBody>
                  <a:tcPr/>
                </a:tc>
                <a:tc>
                  <a:txBody>
                    <a:bodyPr/>
                    <a:lstStyle/>
                    <a:p>
                      <a:pPr algn="ctr"/>
                      <a:r>
                        <a:rPr lang="en-IE" dirty="0" smtClean="0"/>
                        <a:t>60</a:t>
                      </a:r>
                      <a:endParaRPr lang="en-GB" dirty="0"/>
                    </a:p>
                  </a:txBody>
                  <a:tcPr/>
                </a:tc>
              </a:tr>
              <a:tr h="370840">
                <a:tc>
                  <a:txBody>
                    <a:bodyPr/>
                    <a:lstStyle/>
                    <a:p>
                      <a:pPr algn="ctr"/>
                      <a:r>
                        <a:rPr lang="en-IE" dirty="0" smtClean="0"/>
                        <a:t>E</a:t>
                      </a:r>
                      <a:endParaRPr lang="en-GB" dirty="0"/>
                    </a:p>
                  </a:txBody>
                  <a:tcPr/>
                </a:tc>
                <a:tc>
                  <a:txBody>
                    <a:bodyPr/>
                    <a:lstStyle/>
                    <a:p>
                      <a:r>
                        <a:rPr kumimoji="0" lang="en-GB" sz="1800" b="0" i="0" u="none" strike="noStrike" kern="1200" baseline="0" dirty="0" smtClean="0">
                          <a:solidFill>
                            <a:schemeClr val="dk1"/>
                          </a:solidFill>
                          <a:latin typeface="+mn-lt"/>
                          <a:ea typeface="+mn-ea"/>
                          <a:cs typeface="+mn-cs"/>
                        </a:rPr>
                        <a:t>Adjust flavourings 	</a:t>
                      </a:r>
                    </a:p>
                  </a:txBody>
                  <a:tcPr/>
                </a:tc>
                <a:tc>
                  <a:txBody>
                    <a:bodyPr/>
                    <a:lstStyle/>
                    <a:p>
                      <a:pPr algn="ctr"/>
                      <a:r>
                        <a:rPr lang="en-IE" dirty="0" smtClean="0"/>
                        <a:t>15</a:t>
                      </a:r>
                      <a:endParaRPr lang="en-GB" dirty="0"/>
                    </a:p>
                  </a:txBody>
                  <a:tcPr/>
                </a:tc>
              </a:tr>
              <a:tr h="370840">
                <a:tc>
                  <a:txBody>
                    <a:bodyPr/>
                    <a:lstStyle/>
                    <a:p>
                      <a:pPr algn="ctr"/>
                      <a:r>
                        <a:rPr lang="en-IE" dirty="0" smtClean="0"/>
                        <a:t>F</a:t>
                      </a:r>
                      <a:endParaRPr lang="en-GB" dirty="0"/>
                    </a:p>
                  </a:txBody>
                  <a:tcPr/>
                </a:tc>
                <a:tc>
                  <a:txBody>
                    <a:bodyPr/>
                    <a:lstStyle/>
                    <a:p>
                      <a:r>
                        <a:rPr kumimoji="0" lang="en-GB" sz="1800" b="0" i="0" u="none" strike="noStrike" kern="1200" baseline="0" dirty="0" smtClean="0">
                          <a:solidFill>
                            <a:schemeClr val="dk1"/>
                          </a:solidFill>
                          <a:latin typeface="+mn-lt"/>
                          <a:ea typeface="+mn-ea"/>
                          <a:cs typeface="+mn-cs"/>
                        </a:rPr>
                        <a:t>Cool flavourings 	</a:t>
                      </a:r>
                    </a:p>
                  </a:txBody>
                  <a:tcPr/>
                </a:tc>
                <a:tc>
                  <a:txBody>
                    <a:bodyPr/>
                    <a:lstStyle/>
                    <a:p>
                      <a:pPr algn="ctr"/>
                      <a:r>
                        <a:rPr lang="en-IE" dirty="0" smtClean="0"/>
                        <a:t>40</a:t>
                      </a:r>
                      <a:endParaRPr lang="en-GB" dirty="0"/>
                    </a:p>
                  </a:txBody>
                  <a:tcPr/>
                </a:tc>
              </a:tr>
              <a:tr h="370840">
                <a:tc>
                  <a:txBody>
                    <a:bodyPr/>
                    <a:lstStyle/>
                    <a:p>
                      <a:pPr algn="ctr"/>
                      <a:r>
                        <a:rPr lang="en-IE" dirty="0" smtClean="0"/>
                        <a:t>G</a:t>
                      </a:r>
                      <a:endParaRPr lang="en-GB" dirty="0"/>
                    </a:p>
                  </a:txBody>
                  <a:tcPr/>
                </a:tc>
                <a:tc>
                  <a:txBody>
                    <a:bodyPr/>
                    <a:lstStyle/>
                    <a:p>
                      <a:r>
                        <a:rPr kumimoji="0" lang="en-GB" sz="1800" b="0" i="0" u="none" strike="noStrike" kern="1200" baseline="0" dirty="0" smtClean="0">
                          <a:solidFill>
                            <a:schemeClr val="dk1"/>
                          </a:solidFill>
                          <a:latin typeface="+mn-lt"/>
                          <a:ea typeface="+mn-ea"/>
                          <a:cs typeface="+mn-cs"/>
                        </a:rPr>
                        <a:t>Cool fruit mixture 	</a:t>
                      </a:r>
                    </a:p>
                  </a:txBody>
                  <a:tcPr/>
                </a:tc>
                <a:tc>
                  <a:txBody>
                    <a:bodyPr/>
                    <a:lstStyle/>
                    <a:p>
                      <a:pPr algn="ctr"/>
                      <a:r>
                        <a:rPr lang="en-IE" dirty="0" smtClean="0"/>
                        <a:t>50</a:t>
                      </a:r>
                      <a:endParaRPr lang="en-GB" dirty="0"/>
                    </a:p>
                  </a:txBody>
                  <a:tcPr/>
                </a:tc>
              </a:tr>
              <a:tr h="370840">
                <a:tc>
                  <a:txBody>
                    <a:bodyPr/>
                    <a:lstStyle/>
                    <a:p>
                      <a:pPr algn="ctr"/>
                      <a:r>
                        <a:rPr lang="en-IE" dirty="0" smtClean="0"/>
                        <a:t>H</a:t>
                      </a:r>
                      <a:endParaRPr lang="en-GB" dirty="0"/>
                    </a:p>
                  </a:txBody>
                  <a:tcPr/>
                </a:tc>
                <a:tc>
                  <a:txBody>
                    <a:bodyPr/>
                    <a:lstStyle/>
                    <a:p>
                      <a:r>
                        <a:rPr kumimoji="0" lang="en-US" sz="1800" b="0" i="0" u="none" strike="noStrike" kern="1200" baseline="0" dirty="0" smtClean="0">
                          <a:solidFill>
                            <a:schemeClr val="dk1"/>
                          </a:solidFill>
                          <a:latin typeface="+mn-lt"/>
                          <a:ea typeface="+mn-ea"/>
                          <a:cs typeface="+mn-cs"/>
                        </a:rPr>
                        <a:t>Blend fruit mixture and </a:t>
                      </a:r>
                      <a:r>
                        <a:rPr kumimoji="0" lang="en-US" sz="1800" b="0" i="0" u="none" strike="noStrike" kern="1200" baseline="0" dirty="0" err="1" smtClean="0">
                          <a:solidFill>
                            <a:schemeClr val="dk1"/>
                          </a:solidFill>
                          <a:latin typeface="+mn-lt"/>
                          <a:ea typeface="+mn-ea"/>
                          <a:cs typeface="+mn-cs"/>
                        </a:rPr>
                        <a:t>flavourings</a:t>
                      </a:r>
                      <a:endParaRPr kumimoji="0" lang="en-US" sz="1800" b="0" i="0" u="none" strike="noStrike" kern="1200" baseline="0" dirty="0" smtClean="0">
                        <a:solidFill>
                          <a:schemeClr val="dk1"/>
                        </a:solidFill>
                        <a:latin typeface="+mn-lt"/>
                        <a:ea typeface="+mn-ea"/>
                        <a:cs typeface="+mn-cs"/>
                      </a:endParaRPr>
                    </a:p>
                  </a:txBody>
                  <a:tcPr/>
                </a:tc>
                <a:tc>
                  <a:txBody>
                    <a:bodyPr/>
                    <a:lstStyle/>
                    <a:p>
                      <a:pPr algn="ctr"/>
                      <a:r>
                        <a:rPr lang="en-IE" dirty="0" smtClean="0"/>
                        <a:t>15</a:t>
                      </a:r>
                      <a:endParaRPr lang="en-GB" dirty="0"/>
                    </a:p>
                  </a:txBody>
                  <a:tcPr/>
                </a:tc>
              </a:tr>
              <a:tr h="370840">
                <a:tc>
                  <a:txBody>
                    <a:bodyPr/>
                    <a:lstStyle/>
                    <a:p>
                      <a:pPr algn="ctr"/>
                      <a:r>
                        <a:rPr lang="en-IE" dirty="0" smtClean="0"/>
                        <a:t>J</a:t>
                      </a:r>
                      <a:endParaRPr lang="en-GB" dirty="0"/>
                    </a:p>
                  </a:txBody>
                  <a:tcPr/>
                </a:tc>
                <a:tc>
                  <a:txBody>
                    <a:bodyPr/>
                    <a:lstStyle/>
                    <a:p>
                      <a:r>
                        <a:rPr kumimoji="0" lang="en-US" sz="1800" b="0" i="0" u="none" strike="noStrike" kern="1200" baseline="0" dirty="0" smtClean="0">
                          <a:solidFill>
                            <a:schemeClr val="dk1"/>
                          </a:solidFill>
                          <a:latin typeface="+mn-lt"/>
                          <a:ea typeface="+mn-ea"/>
                          <a:cs typeface="+mn-cs"/>
                        </a:rPr>
                        <a:t>Fill jars, seal and package 	</a:t>
                      </a:r>
                    </a:p>
                  </a:txBody>
                  <a:tcPr/>
                </a:tc>
                <a:tc>
                  <a:txBody>
                    <a:bodyPr/>
                    <a:lstStyle/>
                    <a:p>
                      <a:pPr algn="ctr"/>
                      <a:r>
                        <a:rPr lang="en-IE" dirty="0" smtClean="0"/>
                        <a:t>60</a:t>
                      </a:r>
                      <a:endParaRPr lang="en-GB" dirty="0"/>
                    </a:p>
                  </a:txBody>
                  <a:tcPr/>
                </a:tc>
              </a:tr>
            </a:tbl>
          </a:graphicData>
        </a:graphic>
      </p:graphicFrame>
    </p:spTree>
    <p:extLst>
      <p:ext uri="{BB962C8B-B14F-4D97-AF65-F5344CB8AC3E}">
        <p14:creationId xmlns:p14="http://schemas.microsoft.com/office/powerpoint/2010/main" val="1685269562"/>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1323439"/>
          </a:xfrm>
          <a:prstGeom prst="rect">
            <a:avLst/>
          </a:prstGeom>
        </p:spPr>
        <p:txBody>
          <a:bodyPr wrap="square">
            <a:spAutoFit/>
          </a:bodyPr>
          <a:lstStyle/>
          <a:p>
            <a:pPr marL="469900" indent="-457200">
              <a:spcAft>
                <a:spcPts val="600"/>
              </a:spcAft>
              <a:buFont typeface="+mj-lt"/>
              <a:buAutoNum type="alphaLcParenR"/>
              <a:tabLst>
                <a:tab pos="8348663" algn="r"/>
              </a:tabLst>
            </a:pPr>
            <a:r>
              <a:rPr lang="en-US" sz="2000" dirty="0">
                <a:solidFill>
                  <a:srgbClr val="FF0000"/>
                </a:solidFill>
              </a:rPr>
              <a:t>Using the information in Table 3, complete the network diagram below, by inserting the duration of activity J and the EST (earliest start time) and LFT (latest finish time) for node 4. Insert your answers in the unshaded boxes in the diagram below</a:t>
            </a:r>
            <a:r>
              <a:rPr lang="en-US" sz="2000" dirty="0" smtClean="0">
                <a:solidFill>
                  <a:srgbClr val="FF0000"/>
                </a:solidFill>
              </a:rPr>
              <a:t>.	[3]</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pic>
        <p:nvPicPr>
          <p:cNvPr id="3" name="Picture 2"/>
          <p:cNvPicPr>
            <a:picLocks noChangeAspect="1"/>
          </p:cNvPicPr>
          <p:nvPr/>
        </p:nvPicPr>
        <p:blipFill rotWithShape="1">
          <a:blip r:embed="rId3"/>
          <a:srcRect l="16336" t="52775" r="18359" b="11596"/>
          <a:stretch/>
        </p:blipFill>
        <p:spPr>
          <a:xfrm>
            <a:off x="323528" y="2428887"/>
            <a:ext cx="8424936" cy="2584289"/>
          </a:xfrm>
          <a:prstGeom prst="rect">
            <a:avLst/>
          </a:prstGeom>
        </p:spPr>
      </p:pic>
      <p:sp>
        <p:nvSpPr>
          <p:cNvPr id="4" name="Rectangle 3"/>
          <p:cNvSpPr/>
          <p:nvPr/>
        </p:nvSpPr>
        <p:spPr>
          <a:xfrm>
            <a:off x="539552" y="5003884"/>
            <a:ext cx="8136904" cy="369332"/>
          </a:xfrm>
          <a:prstGeom prst="rect">
            <a:avLst/>
          </a:prstGeom>
        </p:spPr>
        <p:txBody>
          <a:bodyPr wrap="square">
            <a:spAutoFit/>
          </a:bodyPr>
          <a:lstStyle/>
          <a:p>
            <a:r>
              <a:rPr lang="en-US" b="1" dirty="0">
                <a:solidFill>
                  <a:srgbClr val="000000"/>
                </a:solidFill>
                <a:latin typeface="Arial" panose="020B0604020202020204" pitchFamily="34" charset="0"/>
              </a:rPr>
              <a:t>Network diagram for one 500 jar batch of raspberry and elderflower jam </a:t>
            </a:r>
            <a:endParaRPr lang="en-GB" dirty="0"/>
          </a:p>
        </p:txBody>
      </p:sp>
    </p:spTree>
    <p:extLst>
      <p:ext uri="{BB962C8B-B14F-4D97-AF65-F5344CB8AC3E}">
        <p14:creationId xmlns:p14="http://schemas.microsoft.com/office/powerpoint/2010/main" val="2298184823"/>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093702"/>
          </a:xfrm>
          <a:prstGeom prst="rect">
            <a:avLst/>
          </a:prstGeom>
        </p:spPr>
        <p:txBody>
          <a:bodyPr wrap="square">
            <a:spAutoFit/>
          </a:bodyPr>
          <a:lstStyle/>
          <a:p>
            <a:pPr marL="469900" indent="-457200">
              <a:spcAft>
                <a:spcPts val="600"/>
              </a:spcAft>
              <a:buFont typeface="+mj-lt"/>
              <a:buAutoNum type="alphaLcParenR" startAt="2"/>
              <a:tabLst>
                <a:tab pos="8348663" algn="r"/>
              </a:tabLst>
            </a:pPr>
            <a:r>
              <a:rPr lang="en-US" sz="2000" dirty="0">
                <a:solidFill>
                  <a:srgbClr val="FF0000"/>
                </a:solidFill>
              </a:rPr>
              <a:t>What is the shortest amount of time in which Wattam Grove can make one 500 jar batch of raspberry and elderflower jam?</a:t>
            </a: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 [</a:t>
            </a:r>
            <a:r>
              <a:rPr lang="en-US" sz="2000" dirty="0">
                <a:solidFill>
                  <a:srgbClr val="FF0000"/>
                </a:solidFill>
              </a:rPr>
              <a:t>1]</a:t>
            </a:r>
          </a:p>
          <a:p>
            <a:pPr marL="469900" indent="-457200">
              <a:spcAft>
                <a:spcPts val="600"/>
              </a:spcAft>
              <a:buFont typeface="+mj-lt"/>
              <a:buAutoNum type="alphaLcParenR" startAt="3"/>
              <a:tabLst>
                <a:tab pos="8348663" algn="r"/>
              </a:tabLst>
            </a:pPr>
            <a:r>
              <a:rPr lang="en-US" sz="2000" dirty="0" smtClean="0">
                <a:solidFill>
                  <a:srgbClr val="FF0000"/>
                </a:solidFill>
              </a:rPr>
              <a:t>Calculate </a:t>
            </a:r>
            <a:r>
              <a:rPr lang="en-US" sz="2000" dirty="0">
                <a:solidFill>
                  <a:srgbClr val="FF0000"/>
                </a:solidFill>
              </a:rPr>
              <a:t>the float time of Activity B.</a:t>
            </a: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 [</a:t>
            </a:r>
            <a:r>
              <a:rPr lang="en-US" sz="2000" dirty="0">
                <a:solidFill>
                  <a:srgbClr val="FF0000"/>
                </a:solidFill>
              </a:rPr>
              <a:t>1]</a:t>
            </a:r>
          </a:p>
          <a:p>
            <a:pPr marL="469900" indent="-457200">
              <a:spcAft>
                <a:spcPts val="600"/>
              </a:spcAft>
              <a:buFont typeface="+mj-lt"/>
              <a:buAutoNum type="alphaLcParenR" startAt="4"/>
              <a:tabLst>
                <a:tab pos="8348663" algn="r"/>
              </a:tabLst>
            </a:pPr>
            <a:r>
              <a:rPr lang="en-US" sz="2000" dirty="0" smtClean="0">
                <a:solidFill>
                  <a:srgbClr val="FF0000"/>
                </a:solidFill>
              </a:rPr>
              <a:t>Identify </a:t>
            </a:r>
            <a:r>
              <a:rPr lang="en-US" sz="2000" dirty="0">
                <a:solidFill>
                  <a:srgbClr val="FF0000"/>
                </a:solidFill>
              </a:rPr>
              <a:t>the sequence of activities on the critical path.</a:t>
            </a: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 [</a:t>
            </a:r>
            <a:r>
              <a:rPr lang="en-US" sz="2000" dirty="0">
                <a:solidFill>
                  <a:srgbClr val="FF0000"/>
                </a:solidFill>
              </a:rPr>
              <a:t>1</a:t>
            </a:r>
            <a:r>
              <a:rPr lang="en-US" sz="2000" dirty="0" smtClean="0">
                <a:solidFill>
                  <a:srgbClr val="FF0000"/>
                </a:solidFill>
              </a:rPr>
              <a:t>]</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Tree>
    <p:extLst>
      <p:ext uri="{BB962C8B-B14F-4D97-AF65-F5344CB8AC3E}">
        <p14:creationId xmlns:p14="http://schemas.microsoft.com/office/powerpoint/2010/main" val="2258132903"/>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709255"/>
          </a:xfrm>
          <a:prstGeom prst="rect">
            <a:avLst/>
          </a:prstGeom>
        </p:spPr>
        <p:txBody>
          <a:bodyPr wrap="square">
            <a:spAutoFit/>
          </a:bodyPr>
          <a:lstStyle/>
          <a:p>
            <a:pPr marL="469900" indent="-457200">
              <a:spcAft>
                <a:spcPts val="600"/>
              </a:spcAft>
              <a:buFont typeface="+mj-lt"/>
              <a:buAutoNum type="arabicPeriod" startAt="5"/>
              <a:tabLst>
                <a:tab pos="8348663" algn="r"/>
              </a:tabLst>
            </a:pPr>
            <a:r>
              <a:rPr lang="en-US" sz="2000" dirty="0" smtClean="0">
                <a:solidFill>
                  <a:srgbClr val="FF0000"/>
                </a:solidFill>
              </a:rPr>
              <a:t>If </a:t>
            </a:r>
            <a:r>
              <a:rPr lang="en-US" sz="2000" dirty="0">
                <a:solidFill>
                  <a:srgbClr val="FF0000"/>
                </a:solidFill>
              </a:rPr>
              <a:t>Wattam Grove goes ahead with Option 2 - Camping and caravan site it will need to obtain £280 000 from external </a:t>
            </a:r>
            <a:r>
              <a:rPr lang="en-US" sz="2000" dirty="0" smtClean="0">
                <a:solidFill>
                  <a:srgbClr val="FF0000"/>
                </a:solidFill>
              </a:rPr>
              <a:t>sources.</a:t>
            </a:r>
            <a:br>
              <a:rPr lang="en-US" sz="2000" dirty="0" smtClean="0">
                <a:solidFill>
                  <a:srgbClr val="FF0000"/>
                </a:solidFill>
              </a:rPr>
            </a:br>
            <a:r>
              <a:rPr lang="en-US" sz="2000" dirty="0" smtClean="0">
                <a:solidFill>
                  <a:srgbClr val="FF0000"/>
                </a:solidFill>
              </a:rPr>
              <a:t>Evaluate </a:t>
            </a:r>
            <a:r>
              <a:rPr lang="en-US" sz="2000" dirty="0">
                <a:solidFill>
                  <a:srgbClr val="FF0000"/>
                </a:solidFill>
              </a:rPr>
              <a:t>external sources of finance which Wattam Grove could use to fund Option 2 – Camping and caravan site</a:t>
            </a:r>
            <a:r>
              <a:rPr lang="en-US" sz="2000" dirty="0" smtClean="0">
                <a:solidFill>
                  <a:srgbClr val="FF0000"/>
                </a:solidFill>
              </a:rPr>
              <a:t>. 	[</a:t>
            </a:r>
            <a:r>
              <a:rPr lang="en-US" sz="2000" dirty="0">
                <a:solidFill>
                  <a:srgbClr val="FF0000"/>
                </a:solidFill>
              </a:rPr>
              <a:t>12</a:t>
            </a:r>
            <a:r>
              <a:rPr lang="en-US" sz="2000" dirty="0" smtClean="0">
                <a:solidFill>
                  <a:srgbClr val="FF0000"/>
                </a:solidFill>
              </a:rPr>
              <a:t>]</a:t>
            </a: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Tree>
    <p:extLst>
      <p:ext uri="{BB962C8B-B14F-4D97-AF65-F5344CB8AC3E}">
        <p14:creationId xmlns:p14="http://schemas.microsoft.com/office/powerpoint/2010/main" val="2697118678"/>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016758"/>
          </a:xfrm>
          <a:prstGeom prst="rect">
            <a:avLst/>
          </a:prstGeom>
        </p:spPr>
        <p:txBody>
          <a:bodyPr wrap="square">
            <a:spAutoFit/>
          </a:bodyPr>
          <a:lstStyle/>
          <a:p>
            <a:pPr marL="469900" indent="-457200">
              <a:spcAft>
                <a:spcPts val="600"/>
              </a:spcAft>
              <a:buFont typeface="+mj-lt"/>
              <a:buAutoNum type="arabicPeriod" startAt="6"/>
              <a:tabLst>
                <a:tab pos="8348663" algn="r"/>
              </a:tabLst>
            </a:pPr>
            <a:r>
              <a:rPr lang="en-US" sz="2000" dirty="0">
                <a:solidFill>
                  <a:srgbClr val="FF0000"/>
                </a:solidFill>
              </a:rPr>
              <a:t>If Wattam Grove goes ahead with Option 3 – Paintballing, Eric and Percy will need to make several marketing decisions.</a:t>
            </a:r>
          </a:p>
          <a:p>
            <a:pPr marL="449263" indent="-436563">
              <a:spcAft>
                <a:spcPts val="600"/>
              </a:spcAft>
              <a:tabLst>
                <a:tab pos="8348663" algn="r"/>
              </a:tabLst>
            </a:pPr>
            <a:r>
              <a:rPr lang="en-US" sz="2000" dirty="0">
                <a:solidFill>
                  <a:srgbClr val="FF0000"/>
                </a:solidFill>
              </a:rPr>
              <a:t>(a) </a:t>
            </a:r>
            <a:r>
              <a:rPr lang="en-US" sz="2000" dirty="0" smtClean="0">
                <a:solidFill>
                  <a:srgbClr val="FF0000"/>
                </a:solidFill>
              </a:rPr>
              <a:t>	Explain </a:t>
            </a:r>
            <a:r>
              <a:rPr lang="en-US" sz="2000" dirty="0">
                <a:solidFill>
                  <a:srgbClr val="FF0000"/>
                </a:solidFill>
              </a:rPr>
              <a:t>one way in which Wattam Groves’ marketing budget of £20,000 may affect how Eric and Percy decide to promote Option 3 – Paintballing</a:t>
            </a:r>
            <a:r>
              <a:rPr lang="en-US" sz="2000" dirty="0" smtClean="0">
                <a:solidFill>
                  <a:srgbClr val="FF0000"/>
                </a:solidFill>
              </a:rPr>
              <a:t>.</a:t>
            </a:r>
          </a:p>
          <a:p>
            <a:pPr marL="12700">
              <a:lnSpc>
                <a:spcPct val="150000"/>
              </a:lnSpc>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[2]</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Tree>
    <p:extLst>
      <p:ext uri="{BB962C8B-B14F-4D97-AF65-F5344CB8AC3E}">
        <p14:creationId xmlns:p14="http://schemas.microsoft.com/office/powerpoint/2010/main" val="3999452656"/>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pic>
        <p:nvPicPr>
          <p:cNvPr id="2" name="Picture 1"/>
          <p:cNvPicPr>
            <a:picLocks noChangeAspect="1"/>
          </p:cNvPicPr>
          <p:nvPr/>
        </p:nvPicPr>
        <p:blipFill rotWithShape="1">
          <a:blip r:embed="rId3"/>
          <a:srcRect l="21857" t="25593" r="23354" b="11408"/>
          <a:stretch/>
        </p:blipFill>
        <p:spPr>
          <a:xfrm>
            <a:off x="323528" y="1052736"/>
            <a:ext cx="8496944" cy="5492974"/>
          </a:xfrm>
          <a:prstGeom prst="rect">
            <a:avLst/>
          </a:prstGeom>
        </p:spPr>
      </p:pic>
    </p:spTree>
    <p:extLst>
      <p:ext uri="{BB962C8B-B14F-4D97-AF65-F5344CB8AC3E}">
        <p14:creationId xmlns:p14="http://schemas.microsoft.com/office/powerpoint/2010/main" val="1954328151"/>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555367"/>
          </a:xfrm>
          <a:prstGeom prst="rect">
            <a:avLst/>
          </a:prstGeom>
        </p:spPr>
        <p:txBody>
          <a:bodyPr wrap="square">
            <a:spAutoFit/>
          </a:bodyPr>
          <a:lstStyle/>
          <a:p>
            <a:pPr marL="12700">
              <a:spcAft>
                <a:spcPts val="600"/>
              </a:spcAft>
              <a:tabLst>
                <a:tab pos="8348663" algn="r"/>
              </a:tabLst>
            </a:pPr>
            <a:r>
              <a:rPr lang="en-US" sz="2000" dirty="0">
                <a:solidFill>
                  <a:srgbClr val="FF0000"/>
                </a:solidFill>
              </a:rPr>
              <a:t>(b) Using the results of the primary research shown in Table 4, suggest what price Wattam Grove should charge the general public for a speedball session with 100 paintballs</a:t>
            </a:r>
            <a:r>
              <a:rPr lang="en-US" sz="2000" dirty="0" smtClean="0">
                <a:solidFill>
                  <a:srgbClr val="FF0000"/>
                </a:solidFill>
              </a:rPr>
              <a:t>.	[</a:t>
            </a:r>
            <a:r>
              <a:rPr lang="en-US" sz="2000" dirty="0">
                <a:solidFill>
                  <a:srgbClr val="FF0000"/>
                </a:solidFill>
              </a:rPr>
              <a:t>2</a:t>
            </a:r>
            <a:r>
              <a:rPr lang="en-US" sz="2000" dirty="0" smtClean="0">
                <a:solidFill>
                  <a:srgbClr val="FF0000"/>
                </a:solidFill>
              </a:rPr>
              <a:t>]</a:t>
            </a:r>
          </a:p>
          <a:p>
            <a:pPr marL="12700">
              <a:spcAft>
                <a:spcPts val="600"/>
              </a:spcAft>
              <a:tabLst>
                <a:tab pos="8348663" algn="r"/>
              </a:tabLst>
            </a:pPr>
            <a:endParaRPr lang="en-US" sz="2000" dirty="0">
              <a:solidFill>
                <a:srgbClr val="FF0000"/>
              </a:solidFill>
            </a:endParaRPr>
          </a:p>
          <a:p>
            <a:pPr marL="12700">
              <a:spcAft>
                <a:spcPts val="600"/>
              </a:spcAft>
              <a:tabLst>
                <a:tab pos="8348663" algn="r"/>
              </a:tabLst>
            </a:pPr>
            <a:endParaRPr lang="en-US" sz="2000" dirty="0" smtClean="0">
              <a:solidFill>
                <a:srgbClr val="FF0000"/>
              </a:solidFill>
            </a:endParaRPr>
          </a:p>
          <a:p>
            <a:pPr marL="12700">
              <a:spcAft>
                <a:spcPts val="600"/>
              </a:spcAft>
              <a:tabLst>
                <a:tab pos="8348663" algn="r"/>
              </a:tabLst>
            </a:pPr>
            <a:endParaRPr lang="en-US" sz="2000" dirty="0">
              <a:solidFill>
                <a:srgbClr val="FF0000"/>
              </a:solidFill>
            </a:endParaRPr>
          </a:p>
          <a:p>
            <a:pPr marL="12700">
              <a:spcAft>
                <a:spcPts val="600"/>
              </a:spcAft>
              <a:tabLst>
                <a:tab pos="8348663" algn="r"/>
              </a:tabLst>
            </a:pPr>
            <a:endParaRPr lang="en-US" sz="2000" dirty="0" smtClean="0">
              <a:solidFill>
                <a:srgbClr val="FF0000"/>
              </a:solidFill>
            </a:endParaRPr>
          </a:p>
          <a:p>
            <a:pPr marL="12700">
              <a:spcAft>
                <a:spcPts val="600"/>
              </a:spcAft>
              <a:tabLst>
                <a:tab pos="8348663" algn="r"/>
              </a:tabLst>
            </a:pPr>
            <a:endParaRPr lang="en-US" sz="2000" dirty="0">
              <a:solidFill>
                <a:srgbClr val="FF0000"/>
              </a:solidFill>
            </a:endParaRPr>
          </a:p>
          <a:p>
            <a:pPr marL="12700">
              <a:spcAft>
                <a:spcPts val="600"/>
              </a:spcAft>
              <a:tabLst>
                <a:tab pos="8348663" algn="r"/>
              </a:tabLst>
            </a:pPr>
            <a:r>
              <a:rPr lang="en-US" sz="2000" dirty="0">
                <a:solidFill>
                  <a:srgbClr val="FF0000"/>
                </a:solidFill>
              </a:rPr>
              <a:t>(c) Explain one way in which Porter’s Five Forces model could help Eric and Percy decide what price to charge corporate clients for an evening team building event.</a:t>
            </a: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a:t>
            </a:r>
            <a:r>
              <a:rPr lang="en-US" sz="2000" dirty="0">
                <a:solidFill>
                  <a:srgbClr val="FF0000"/>
                </a:solidFill>
              </a:rPr>
              <a:t>2]</a:t>
            </a:r>
            <a:endParaRPr lang="en-US" sz="2000" dirty="0" smtClean="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
        <p:nvSpPr>
          <p:cNvPr id="4" name="TextBox 3"/>
          <p:cNvSpPr txBox="1"/>
          <p:nvPr/>
        </p:nvSpPr>
        <p:spPr>
          <a:xfrm>
            <a:off x="251520" y="2132856"/>
            <a:ext cx="8568952" cy="1754326"/>
          </a:xfrm>
          <a:prstGeom prst="rect">
            <a:avLst/>
          </a:prstGeom>
          <a:noFill/>
          <a:ln w="28575">
            <a:solidFill>
              <a:schemeClr val="tx1"/>
            </a:solidFill>
          </a:ln>
        </p:spPr>
        <p:txBody>
          <a:bodyPr wrap="square" rtlCol="0">
            <a:spAutoFit/>
          </a:bodyPr>
          <a:lstStyle/>
          <a:p>
            <a:r>
              <a:rPr lang="en-GB" dirty="0">
                <a:solidFill>
                  <a:srgbClr val="FF0000"/>
                </a:solidFill>
              </a:rPr>
              <a:t>Show your workings: </a:t>
            </a:r>
            <a:endParaRPr lang="en-GB" dirty="0" smtClean="0">
              <a:solidFill>
                <a:srgbClr val="FF0000"/>
              </a:solidFill>
            </a:endParaRPr>
          </a:p>
          <a:p>
            <a:endParaRPr lang="en-IE" dirty="0" smtClean="0">
              <a:solidFill>
                <a:srgbClr val="FF0000"/>
              </a:solidFill>
            </a:endParaRPr>
          </a:p>
          <a:p>
            <a:endParaRPr lang="en-IE" dirty="0">
              <a:solidFill>
                <a:srgbClr val="FF0000"/>
              </a:solidFill>
            </a:endParaRPr>
          </a:p>
          <a:p>
            <a:endParaRPr lang="en-IE" dirty="0" smtClean="0">
              <a:solidFill>
                <a:srgbClr val="FF0000"/>
              </a:solidFill>
            </a:endParaRPr>
          </a:p>
          <a:p>
            <a:endParaRPr lang="en-GB" dirty="0">
              <a:solidFill>
                <a:srgbClr val="FF0000"/>
              </a:solidFill>
            </a:endParaRPr>
          </a:p>
          <a:p>
            <a:pPr>
              <a:tabLst>
                <a:tab pos="8348663" algn="r"/>
              </a:tabLst>
            </a:pPr>
            <a:r>
              <a:rPr lang="en-GB" b="1" dirty="0">
                <a:solidFill>
                  <a:srgbClr val="FF0000"/>
                </a:solidFill>
              </a:rPr>
              <a:t>Price to charge = £ …………………</a:t>
            </a:r>
            <a:r>
              <a:rPr lang="en-GB" dirty="0" smtClean="0">
                <a:solidFill>
                  <a:srgbClr val="FF0000"/>
                </a:solidFill>
              </a:rPr>
              <a:t>	</a:t>
            </a:r>
            <a:r>
              <a:rPr lang="en-GB" b="1" dirty="0" smtClean="0">
                <a:solidFill>
                  <a:srgbClr val="FF0000"/>
                </a:solidFill>
              </a:rPr>
              <a:t>[2]</a:t>
            </a:r>
            <a:r>
              <a:rPr lang="en-GB" dirty="0" smtClean="0">
                <a:solidFill>
                  <a:srgbClr val="FF0000"/>
                </a:solidFill>
              </a:rPr>
              <a:t> </a:t>
            </a:r>
            <a:endParaRPr lang="en-GB" dirty="0">
              <a:solidFill>
                <a:srgbClr val="FF0000"/>
              </a:solidFill>
            </a:endParaRPr>
          </a:p>
        </p:txBody>
      </p:sp>
    </p:spTree>
    <p:extLst>
      <p:ext uri="{BB962C8B-B14F-4D97-AF65-F5344CB8AC3E}">
        <p14:creationId xmlns:p14="http://schemas.microsoft.com/office/powerpoint/2010/main" val="1812798132"/>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555367"/>
          </a:xfrm>
          <a:prstGeom prst="rect">
            <a:avLst/>
          </a:prstGeom>
        </p:spPr>
        <p:txBody>
          <a:bodyPr wrap="square">
            <a:spAutoFit/>
          </a:bodyPr>
          <a:lstStyle/>
          <a:p>
            <a:pPr marL="469900" indent="-457200">
              <a:spcAft>
                <a:spcPts val="600"/>
              </a:spcAft>
              <a:buFont typeface="+mj-lt"/>
              <a:buAutoNum type="arabicPeriod" startAt="7"/>
              <a:tabLst>
                <a:tab pos="8348663" algn="r"/>
              </a:tabLst>
            </a:pPr>
            <a:r>
              <a:rPr lang="en-US" sz="2000" dirty="0" smtClean="0">
                <a:solidFill>
                  <a:srgbClr val="FF0000"/>
                </a:solidFill>
              </a:rPr>
              <a:t>(a</a:t>
            </a:r>
            <a:r>
              <a:rPr lang="en-US" sz="2000" dirty="0">
                <a:solidFill>
                  <a:srgbClr val="FF0000"/>
                </a:solidFill>
              </a:rPr>
              <a:t>) Distinguish between quantitative and qualitative information.</a:t>
            </a: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a:t>
            </a:r>
            <a:r>
              <a:rPr lang="en-US" sz="2000" dirty="0">
                <a:solidFill>
                  <a:srgbClr val="FF0000"/>
                </a:solidFill>
              </a:rPr>
              <a:t>2</a:t>
            </a:r>
            <a:r>
              <a:rPr lang="en-US" sz="2000" dirty="0" smtClean="0">
                <a:solidFill>
                  <a:srgbClr val="FF0000"/>
                </a:solidFill>
              </a:rPr>
              <a:t>]</a:t>
            </a:r>
            <a:br>
              <a:rPr lang="en-US" sz="2000" dirty="0" smtClean="0">
                <a:solidFill>
                  <a:srgbClr val="FF0000"/>
                </a:solidFill>
              </a:rPr>
            </a:br>
            <a:endParaRPr lang="en-US" sz="2000" dirty="0" smtClean="0">
              <a:solidFill>
                <a:srgbClr val="FF0000"/>
              </a:solidFill>
            </a:endParaRPr>
          </a:p>
          <a:p>
            <a:pPr marL="469900" indent="-457200">
              <a:spcAft>
                <a:spcPts val="600"/>
              </a:spcAft>
              <a:buFont typeface="+mj-lt"/>
              <a:buAutoNum type="alphaLcParenR" startAt="2"/>
              <a:tabLst>
                <a:tab pos="8348663" algn="r"/>
              </a:tabLst>
            </a:pPr>
            <a:r>
              <a:rPr lang="en-US" sz="2000" dirty="0" smtClean="0">
                <a:solidFill>
                  <a:srgbClr val="FF0000"/>
                </a:solidFill>
              </a:rPr>
              <a:t>Using </a:t>
            </a:r>
            <a:r>
              <a:rPr lang="en-US" sz="2000" dirty="0">
                <a:solidFill>
                  <a:srgbClr val="FF0000"/>
                </a:solidFill>
              </a:rPr>
              <a:t>both quantitative and qualitative information, evaluate which of the three options Wattam Grove should take</a:t>
            </a:r>
            <a:r>
              <a:rPr lang="en-US" sz="2000" dirty="0" smtClean="0">
                <a:solidFill>
                  <a:srgbClr val="FF0000"/>
                </a:solidFill>
              </a:rPr>
              <a:t>.	[</a:t>
            </a:r>
            <a:r>
              <a:rPr lang="en-US" sz="2000" dirty="0">
                <a:solidFill>
                  <a:srgbClr val="FF0000"/>
                </a:solidFill>
              </a:rPr>
              <a:t>16</a:t>
            </a:r>
            <a:r>
              <a:rPr lang="en-US" sz="2000" dirty="0" smtClean="0">
                <a:solidFill>
                  <a:srgbClr val="FF0000"/>
                </a:solidFill>
              </a:rPr>
              <a:t>]</a:t>
            </a: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Tree>
    <p:extLst>
      <p:ext uri="{BB962C8B-B14F-4D97-AF65-F5344CB8AC3E}">
        <p14:creationId xmlns:p14="http://schemas.microsoft.com/office/powerpoint/2010/main" val="3556139546"/>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4233394197"/>
              </p:ext>
            </p:extLst>
          </p:nvPr>
        </p:nvGraphicFramePr>
        <p:xfrm>
          <a:off x="323528" y="1124744"/>
          <a:ext cx="8424935" cy="2794000"/>
        </p:xfrm>
        <a:graphic>
          <a:graphicData uri="http://schemas.openxmlformats.org/drawingml/2006/table">
            <a:tbl>
              <a:tblPr firstRow="1" bandRow="1">
                <a:tableStyleId>{9D7B26C5-4107-4FEC-AEDC-1716B250A1EF}</a:tableStyleId>
              </a:tblPr>
              <a:tblGrid>
                <a:gridCol w="432048"/>
                <a:gridCol w="576064"/>
                <a:gridCol w="216024"/>
                <a:gridCol w="3348372"/>
                <a:gridCol w="828092"/>
                <a:gridCol w="3024335"/>
              </a:tblGrid>
              <a:tr h="370840">
                <a:tc gridSpan="3">
                  <a:txBody>
                    <a:bodyPr/>
                    <a:lstStyle/>
                    <a:p>
                      <a:pPr algn="ctr"/>
                      <a:r>
                        <a:rPr lang="en-GB" sz="1700" dirty="0" smtClean="0">
                          <a:latin typeface="Arial" panose="020B0604020202020204" pitchFamily="34" charset="0"/>
                          <a:cs typeface="Arial" panose="020B0604020202020204" pitchFamily="34" charset="0"/>
                        </a:rPr>
                        <a:t>Question</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700" dirty="0" smtClean="0">
                          <a:latin typeface="Arial" panose="020B0604020202020204" pitchFamily="34" charset="0"/>
                          <a:cs typeface="Arial" panose="020B0604020202020204" pitchFamily="34" charset="0"/>
                        </a:rPr>
                        <a:t>Answer</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700" dirty="0" smtClean="0">
                          <a:latin typeface="Arial" panose="020B0604020202020204" pitchFamily="34" charset="0"/>
                          <a:cs typeface="Arial" panose="020B0604020202020204" pitchFamily="34" charset="0"/>
                        </a:rPr>
                        <a:t>Marks</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700" dirty="0" smtClean="0">
                          <a:latin typeface="Arial" panose="020B0604020202020204" pitchFamily="34" charset="0"/>
                          <a:cs typeface="Arial" panose="020B0604020202020204" pitchFamily="34" charset="0"/>
                        </a:rPr>
                        <a:t>Guidance</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700" smtClean="0">
                          <a:latin typeface="Arial" panose="020B0604020202020204" pitchFamily="34" charset="0"/>
                          <a:cs typeface="Arial" panose="020B0604020202020204" pitchFamily="34" charset="0"/>
                        </a:rPr>
                        <a:t>1</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700" dirty="0" smtClean="0">
                          <a:latin typeface="Arial" panose="020B0604020202020204" pitchFamily="34" charset="0"/>
                          <a:cs typeface="Arial" panose="020B0604020202020204" pitchFamily="34" charset="0"/>
                        </a:rPr>
                        <a:t>(a)</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700" b="1" i="0" u="none" strike="noStrike" kern="1200" baseline="0" dirty="0" smtClean="0">
                          <a:solidFill>
                            <a:schemeClr val="tx1"/>
                          </a:solidFill>
                          <a:latin typeface="Arial" panose="020B0604020202020204" pitchFamily="34" charset="0"/>
                          <a:ea typeface="+mn-ea"/>
                          <a:cs typeface="Arial" panose="020B0604020202020204" pitchFamily="34" charset="0"/>
                        </a:rPr>
                        <a:t>Indicative content: </a:t>
                      </a:r>
                    </a:p>
                    <a:p>
                      <a:r>
                        <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rPr>
                        <a:t>Wastage x 100 = 60,000 x 100 = </a:t>
                      </a:r>
                      <a:r>
                        <a:rPr kumimoji="0" lang="en-GB" sz="1700" b="1" i="0" u="none" strike="noStrike" kern="1200" baseline="0" dirty="0" smtClean="0">
                          <a:solidFill>
                            <a:schemeClr val="tx1"/>
                          </a:solidFill>
                          <a:latin typeface="Arial" panose="020B0604020202020204" pitchFamily="34" charset="0"/>
                          <a:ea typeface="+mn-ea"/>
                          <a:cs typeface="Arial" panose="020B0604020202020204" pitchFamily="34" charset="0"/>
                        </a:rPr>
                        <a:t>20% </a:t>
                      </a:r>
                      <a:endPar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rPr>
                        <a:t>Output 300,000 </a:t>
                      </a:r>
                    </a:p>
                    <a:p>
                      <a:endPar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7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responses: </a:t>
                      </a:r>
                    </a:p>
                    <a:p>
                      <a:r>
                        <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rPr>
                        <a:t>e.g. 20 </a:t>
                      </a:r>
                      <a:r>
                        <a:rPr kumimoji="0" lang="en-GB" sz="1700" b="1" i="0" u="none" strike="noStrike" kern="1200" baseline="0" dirty="0" smtClean="0">
                          <a:solidFill>
                            <a:schemeClr val="tx1"/>
                          </a:solidFill>
                          <a:latin typeface="Arial" panose="020B0604020202020204" pitchFamily="34" charset="0"/>
                          <a:ea typeface="+mn-ea"/>
                          <a:cs typeface="Arial" panose="020B0604020202020204" pitchFamily="34" charset="0"/>
                        </a:rPr>
                        <a:t>(2) </a:t>
                      </a:r>
                      <a:endPar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rPr>
                        <a:t>e.g. 60,000/300,000 </a:t>
                      </a:r>
                      <a:r>
                        <a:rPr kumimoji="0" lang="en-GB" sz="1700" b="1" i="0" u="none" strike="noStrike" kern="1200" baseline="0" dirty="0" smtClean="0">
                          <a:solidFill>
                            <a:schemeClr val="tx1"/>
                          </a:solidFill>
                          <a:latin typeface="Arial" panose="020B0604020202020204" pitchFamily="34" charset="0"/>
                          <a:ea typeface="+mn-ea"/>
                          <a:cs typeface="Arial" panose="020B0604020202020204" pitchFamily="34" charset="0"/>
                        </a:rPr>
                        <a:t>(1) </a:t>
                      </a:r>
                      <a:endPar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e.g. waste divided by output </a:t>
                      </a:r>
                      <a:r>
                        <a:rPr kumimoji="0" lang="en-US" sz="1700" b="1" i="0" u="none" strike="noStrike" kern="1200" baseline="0" dirty="0" smtClean="0">
                          <a:solidFill>
                            <a:schemeClr val="tx1"/>
                          </a:solidFill>
                          <a:latin typeface="Arial" panose="020B0604020202020204" pitchFamily="34" charset="0"/>
                          <a:ea typeface="+mn-ea"/>
                          <a:cs typeface="Arial" panose="020B0604020202020204" pitchFamily="34" charset="0"/>
                        </a:rPr>
                        <a:t>(1) </a:t>
                      </a:r>
                      <a:endPar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700" dirty="0" smtClean="0">
                          <a:latin typeface="Arial" panose="020B0604020202020204" pitchFamily="34" charset="0"/>
                          <a:cs typeface="Arial" panose="020B060402020202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300"/>
                        </a:spcAft>
                      </a:pPr>
                      <a:r>
                        <a:rPr lang="en-US" sz="1700" dirty="0" smtClean="0">
                          <a:latin typeface="Arial" panose="020B0604020202020204" pitchFamily="34" charset="0"/>
                          <a:cs typeface="Arial" panose="020B0604020202020204" pitchFamily="34" charset="0"/>
                        </a:rPr>
                        <a:t>Up to two marks.</a:t>
                      </a:r>
                    </a:p>
                    <a:p>
                      <a:pPr algn="l">
                        <a:spcAft>
                          <a:spcPts val="300"/>
                        </a:spcAft>
                      </a:pPr>
                      <a:r>
                        <a:rPr lang="en-US" sz="1700" dirty="0" smtClean="0">
                          <a:latin typeface="Arial" panose="020B0604020202020204" pitchFamily="34" charset="0"/>
                          <a:cs typeface="Arial" panose="020B0604020202020204" pitchFamily="34" charset="0"/>
                        </a:rPr>
                        <a:t>Award full marks for ‘20’ irrespective of workings. Otherwise award max 1 mark for correct formula (in words or figures) or 0.2 if seen.</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63262093"/>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806629581"/>
              </p:ext>
            </p:extLst>
          </p:nvPr>
        </p:nvGraphicFramePr>
        <p:xfrm>
          <a:off x="323528" y="1124744"/>
          <a:ext cx="8424935" cy="5491480"/>
        </p:xfrm>
        <a:graphic>
          <a:graphicData uri="http://schemas.openxmlformats.org/drawingml/2006/table">
            <a:tbl>
              <a:tblPr firstRow="1" bandRow="1">
                <a:tableStyleId>{9D7B26C5-4107-4FEC-AEDC-1716B250A1EF}</a:tableStyleId>
              </a:tblPr>
              <a:tblGrid>
                <a:gridCol w="432048"/>
                <a:gridCol w="576064"/>
                <a:gridCol w="216024"/>
                <a:gridCol w="4392488"/>
                <a:gridCol w="936104"/>
                <a:gridCol w="1872207"/>
              </a:tblGrid>
              <a:tr h="370840">
                <a:tc gridSpan="3">
                  <a:txBody>
                    <a:bodyPr/>
                    <a:lstStyle/>
                    <a:p>
                      <a:pPr algn="ctr"/>
                      <a:r>
                        <a:rPr lang="en-GB" sz="1700" dirty="0" smtClean="0">
                          <a:latin typeface="Arial" panose="020B0604020202020204" pitchFamily="34" charset="0"/>
                          <a:cs typeface="Arial" panose="020B0604020202020204" pitchFamily="34" charset="0"/>
                        </a:rPr>
                        <a:t>Question</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700" dirty="0" smtClean="0">
                          <a:latin typeface="Arial" panose="020B0604020202020204" pitchFamily="34" charset="0"/>
                          <a:cs typeface="Arial" panose="020B0604020202020204" pitchFamily="34" charset="0"/>
                        </a:rPr>
                        <a:t>Answer</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700" dirty="0" smtClean="0">
                          <a:latin typeface="Arial" panose="020B0604020202020204" pitchFamily="34" charset="0"/>
                          <a:cs typeface="Arial" panose="020B0604020202020204" pitchFamily="34" charset="0"/>
                        </a:rPr>
                        <a:t>Marks</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700" dirty="0" smtClean="0">
                          <a:latin typeface="Arial" panose="020B0604020202020204" pitchFamily="34" charset="0"/>
                          <a:cs typeface="Arial" panose="020B0604020202020204" pitchFamily="34" charset="0"/>
                        </a:rPr>
                        <a:t>Guidance</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smtClean="0">
                          <a:latin typeface="Arial" panose="020B0604020202020204" pitchFamily="34" charset="0"/>
                          <a:cs typeface="Arial" panose="020B0604020202020204" pitchFamily="34" charset="0"/>
                        </a:rPr>
                        <a:t>1</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(b)</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Responses include:</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change of management style</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listen to workforce</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involve workforce in decision-making</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empowerment</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increase pay rate</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pay a retainer to temporary </a:t>
                      </a:r>
                      <a:r>
                        <a:rPr kumimoji="0" lang="en-US" sz="1500" b="0" i="0" u="none" strike="noStrike" kern="1200" baseline="0" dirty="0" err="1" smtClean="0">
                          <a:solidFill>
                            <a:schemeClr val="tx1"/>
                          </a:solidFill>
                          <a:latin typeface="Arial" panose="020B0604020202020204" pitchFamily="34" charset="0"/>
                          <a:ea typeface="+mn-ea"/>
                          <a:cs typeface="Arial" panose="020B0604020202020204" pitchFamily="34" charset="0"/>
                        </a:rPr>
                        <a:t>labourers</a:t>
                      </a:r>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use a bonus scheme</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more breaks</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improve health and safety</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improve working conditions</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job enrichment</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job rotation</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reward long service</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soften his approach to human resource management.</a:t>
                      </a:r>
                    </a:p>
                    <a:p>
                      <a:pPr marL="0" indent="0">
                        <a:buFont typeface="Arial" panose="020B0604020202020204" pitchFamily="34" charset="0"/>
                        <a:buNone/>
                      </a:pP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a:t>
                      </a:r>
                    </a:p>
                    <a:p>
                      <a:pPr marL="0" indent="0">
                        <a:buFont typeface="Arial" panose="020B0604020202020204" pitchFamily="34" charset="0"/>
                        <a:buNone/>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e.g. Motivation levels could be increased by involving the </a:t>
                      </a:r>
                      <a:r>
                        <a:rPr kumimoji="0" lang="en-US" sz="1500" b="0" i="0" u="none" strike="noStrike" kern="1200" baseline="0" dirty="0" err="1" smtClean="0">
                          <a:solidFill>
                            <a:schemeClr val="tx1"/>
                          </a:solidFill>
                          <a:latin typeface="Arial" panose="020B0604020202020204" pitchFamily="34" charset="0"/>
                          <a:ea typeface="+mn-ea"/>
                          <a:cs typeface="Arial" panose="020B0604020202020204" pitchFamily="34" charset="0"/>
                        </a:rPr>
                        <a:t>labourers</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in the day to day decision-making at the farm (1). This is likely to make the </a:t>
                      </a:r>
                      <a:r>
                        <a:rPr kumimoji="0" lang="en-US" sz="1500" b="0" i="0" u="none" strike="noStrike" kern="1200" baseline="0" dirty="0" err="1" smtClean="0">
                          <a:solidFill>
                            <a:schemeClr val="tx1"/>
                          </a:solidFill>
                          <a:latin typeface="Arial" panose="020B0604020202020204" pitchFamily="34" charset="0"/>
                          <a:ea typeface="+mn-ea"/>
                          <a:cs typeface="Arial" panose="020B0604020202020204" pitchFamily="34" charset="0"/>
                        </a:rPr>
                        <a:t>labourers</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feel respected and valued and more willing to work for the benefit of the farm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500" dirty="0" smtClean="0">
                          <a:latin typeface="Arial" panose="020B0604020202020204" pitchFamily="34" charset="0"/>
                          <a:cs typeface="Arial" panose="020B0604020202020204" pitchFamily="34"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300"/>
                        </a:spcAft>
                      </a:pPr>
                      <a:r>
                        <a:rPr lang="en-US" sz="1500" dirty="0" smtClean="0">
                          <a:latin typeface="Arial" panose="020B0604020202020204" pitchFamily="34" charset="0"/>
                          <a:cs typeface="Arial" panose="020B0604020202020204" pitchFamily="34" charset="0"/>
                        </a:rPr>
                        <a:t>One mark for each correct identification up to a maximum of two identifications, plus a further one mark for each of two explanations..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83861617"/>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143104305"/>
              </p:ext>
            </p:extLst>
          </p:nvPr>
        </p:nvGraphicFramePr>
        <p:xfrm>
          <a:off x="323528" y="1124744"/>
          <a:ext cx="8424935" cy="3840480"/>
        </p:xfrm>
        <a:graphic>
          <a:graphicData uri="http://schemas.openxmlformats.org/drawingml/2006/table">
            <a:tbl>
              <a:tblPr firstRow="1" bandRow="1">
                <a:tableStyleId>{9D7B26C5-4107-4FEC-AEDC-1716B250A1EF}</a:tableStyleId>
              </a:tblPr>
              <a:tblGrid>
                <a:gridCol w="432048"/>
                <a:gridCol w="576064"/>
                <a:gridCol w="504056"/>
                <a:gridCol w="3168352"/>
                <a:gridCol w="1008112"/>
                <a:gridCol w="2736303"/>
              </a:tblGrid>
              <a:tr h="370840">
                <a:tc gridSpan="3">
                  <a:txBody>
                    <a:bodyPr/>
                    <a:lstStyle/>
                    <a:p>
                      <a:pPr algn="ctr"/>
                      <a:r>
                        <a:rPr lang="en-GB" sz="2000" dirty="0" smtClean="0">
                          <a:latin typeface="Arial" panose="020B0604020202020204" pitchFamily="34" charset="0"/>
                          <a:cs typeface="Arial" panose="020B0604020202020204" pitchFamily="34" charset="0"/>
                        </a:rPr>
                        <a:t>Question</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latin typeface="Arial" panose="020B0604020202020204" pitchFamily="34" charset="0"/>
                          <a:cs typeface="Arial" panose="020B0604020202020204" pitchFamily="34" charset="0"/>
                        </a:rPr>
                        <a:t>Answer</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2000" dirty="0" smtClean="0">
                          <a:latin typeface="Arial" panose="020B0604020202020204" pitchFamily="34" charset="0"/>
                          <a:cs typeface="Arial" panose="020B0604020202020204" pitchFamily="34" charset="0"/>
                        </a:rPr>
                        <a:t>Marks</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2000" dirty="0" smtClean="0">
                          <a:latin typeface="Arial" panose="020B0604020202020204" pitchFamily="34" charset="0"/>
                          <a:cs typeface="Arial" panose="020B0604020202020204" pitchFamily="34" charset="0"/>
                        </a:rPr>
                        <a:t>Guidance</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700" dirty="0" smtClean="0">
                          <a:latin typeface="Arial" panose="020B0604020202020204" pitchFamily="34" charset="0"/>
                          <a:cs typeface="Arial" panose="020B0604020202020204" pitchFamily="34" charset="0"/>
                        </a:rPr>
                        <a:t>2</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2000" dirty="0" smtClean="0">
                          <a:latin typeface="Arial" panose="020B0604020202020204" pitchFamily="34" charset="0"/>
                          <a:cs typeface="Arial" panose="020B0604020202020204" pitchFamily="34" charset="0"/>
                        </a:rPr>
                        <a:t>(a)</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IE" sz="2000" dirty="0" smtClean="0">
                          <a:latin typeface="Arial" panose="020B0604020202020204" pitchFamily="34" charset="0"/>
                          <a:cs typeface="Arial" panose="020B0604020202020204" pitchFamily="34" charset="0"/>
                        </a:rPr>
                        <a:t>(</a:t>
                      </a:r>
                      <a:r>
                        <a:rPr lang="en-IE" sz="2000" dirty="0" err="1" smtClean="0">
                          <a:latin typeface="Arial" panose="020B0604020202020204" pitchFamily="34" charset="0"/>
                          <a:cs typeface="Arial" panose="020B0604020202020204" pitchFamily="34" charset="0"/>
                        </a:rPr>
                        <a:t>i</a:t>
                      </a:r>
                      <a:r>
                        <a:rPr lang="en-IE" sz="2000" dirty="0" smtClean="0">
                          <a:latin typeface="Arial" panose="020B0604020202020204" pitchFamily="34" charset="0"/>
                          <a:cs typeface="Arial" panose="020B0604020202020204" pitchFamily="34" charset="0"/>
                        </a:rPr>
                        <a:t>)</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2000" b="1" i="0" u="none" strike="noStrike" kern="1200" baseline="0" dirty="0" smtClean="0">
                          <a:solidFill>
                            <a:schemeClr val="tx1"/>
                          </a:solidFill>
                          <a:latin typeface="Arial" panose="020B0604020202020204" pitchFamily="34" charset="0"/>
                          <a:ea typeface="+mn-ea"/>
                          <a:cs typeface="Arial" panose="020B0604020202020204" pitchFamily="34" charset="0"/>
                        </a:rPr>
                        <a:t>Indicative content: </a:t>
                      </a:r>
                    </a:p>
                    <a:p>
                      <a:endParaRPr kumimoji="0" lang="en-GB" sz="2000" b="1"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rPr>
                        <a:t>Gross profit = Sales revenue – Cost of sales </a:t>
                      </a:r>
                    </a:p>
                    <a:p>
                      <a:endParaRPr kumimoji="0" lang="en-GB" sz="20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2000" b="0" i="0" u="none" strike="noStrike" kern="1200" baseline="0" dirty="0" smtClean="0">
                          <a:solidFill>
                            <a:schemeClr val="tx1"/>
                          </a:solidFill>
                          <a:latin typeface="Arial" panose="020B0604020202020204" pitchFamily="34" charset="0"/>
                          <a:ea typeface="+mn-ea"/>
                          <a:cs typeface="Arial" panose="020B0604020202020204" pitchFamily="34" charset="0"/>
                        </a:rPr>
                        <a:t>Gross profit = £430,000 - £264,000 </a:t>
                      </a:r>
                    </a:p>
                    <a:p>
                      <a:endPar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rPr>
                        <a:t>= £166,000 </a:t>
                      </a:r>
                      <a:r>
                        <a:rPr kumimoji="0" lang="en-US" sz="20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rPr>
                        <a:t>gross profit </a:t>
                      </a:r>
                      <a:r>
                        <a:rPr kumimoji="0" lang="en-US" sz="20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pPr marL="285750" indent="-285750">
                        <a:buFont typeface="Arial" panose="020B0604020202020204" pitchFamily="34" charset="0"/>
                        <a:buChar char="•"/>
                      </a:pPr>
                      <a:endPar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2000" dirty="0" smtClean="0">
                          <a:latin typeface="Arial" panose="020B0604020202020204" pitchFamily="34" charset="0"/>
                          <a:cs typeface="Arial" panose="020B060402020202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2000" b="0" i="0" u="none" strike="noStrike" kern="1200" baseline="0" dirty="0" smtClean="0">
                          <a:solidFill>
                            <a:schemeClr val="tx1"/>
                          </a:solidFill>
                          <a:latin typeface="Arial" panose="020B0604020202020204" pitchFamily="34" charset="0"/>
                          <a:ea typeface="+mn-ea"/>
                          <a:cs typeface="Arial" panose="020B0604020202020204" pitchFamily="34" charset="0"/>
                        </a:rPr>
                        <a:t>Up to two marks. </a:t>
                      </a:r>
                    </a:p>
                    <a:p>
                      <a:endParaRPr kumimoji="0" lang="en-GB" sz="20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2000" b="0" i="0" u="none" strike="noStrike" kern="1200" baseline="0" dirty="0" smtClean="0">
                          <a:solidFill>
                            <a:schemeClr val="tx1"/>
                          </a:solidFill>
                          <a:latin typeface="Arial" panose="020B0604020202020204" pitchFamily="34" charset="0"/>
                          <a:ea typeface="+mn-ea"/>
                          <a:cs typeface="Arial" panose="020B0604020202020204" pitchFamily="34" charset="0"/>
                        </a:rPr>
                        <a:t>One mark for £166,000. </a:t>
                      </a:r>
                    </a:p>
                    <a:p>
                      <a:endPar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rPr>
                        <a:t>One mark for ‘profit’ circled (or otherwise indicated). 	</a:t>
                      </a:r>
                    </a:p>
                    <a:p>
                      <a:pPr algn="l">
                        <a:spcAft>
                          <a:spcPts val="300"/>
                        </a:spcAft>
                      </a:pP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37389342"/>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704672109"/>
              </p:ext>
            </p:extLst>
          </p:nvPr>
        </p:nvGraphicFramePr>
        <p:xfrm>
          <a:off x="323528" y="1124744"/>
          <a:ext cx="8424935" cy="3230880"/>
        </p:xfrm>
        <a:graphic>
          <a:graphicData uri="http://schemas.openxmlformats.org/drawingml/2006/table">
            <a:tbl>
              <a:tblPr firstRow="1" bandRow="1">
                <a:tableStyleId>{9D7B26C5-4107-4FEC-AEDC-1716B250A1EF}</a:tableStyleId>
              </a:tblPr>
              <a:tblGrid>
                <a:gridCol w="432048"/>
                <a:gridCol w="576064"/>
                <a:gridCol w="504056"/>
                <a:gridCol w="3168352"/>
                <a:gridCol w="1008112"/>
                <a:gridCol w="2736303"/>
              </a:tblGrid>
              <a:tr h="370840">
                <a:tc gridSpan="3">
                  <a:txBody>
                    <a:bodyPr/>
                    <a:lstStyle/>
                    <a:p>
                      <a:pPr algn="ctr"/>
                      <a:r>
                        <a:rPr lang="en-GB" sz="2000" dirty="0" smtClean="0">
                          <a:latin typeface="Arial" panose="020B0604020202020204" pitchFamily="34" charset="0"/>
                          <a:cs typeface="Arial" panose="020B0604020202020204" pitchFamily="34" charset="0"/>
                        </a:rPr>
                        <a:t>Question</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latin typeface="Arial" panose="020B0604020202020204" pitchFamily="34" charset="0"/>
                          <a:cs typeface="Arial" panose="020B0604020202020204" pitchFamily="34" charset="0"/>
                        </a:rPr>
                        <a:t>Answer</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2000" dirty="0" smtClean="0">
                          <a:latin typeface="Arial" panose="020B0604020202020204" pitchFamily="34" charset="0"/>
                          <a:cs typeface="Arial" panose="020B0604020202020204" pitchFamily="34" charset="0"/>
                        </a:rPr>
                        <a:t>Marks</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2000" dirty="0" smtClean="0">
                          <a:latin typeface="Arial" panose="020B0604020202020204" pitchFamily="34" charset="0"/>
                          <a:cs typeface="Arial" panose="020B0604020202020204" pitchFamily="34" charset="0"/>
                        </a:rPr>
                        <a:t>Guidance</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800" dirty="0" smtClean="0">
                          <a:latin typeface="Arial" panose="020B0604020202020204" pitchFamily="34" charset="0"/>
                          <a:cs typeface="Arial" panose="020B0604020202020204" pitchFamily="34" charset="0"/>
                        </a:rPr>
                        <a:t>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800" dirty="0" smtClean="0">
                          <a:latin typeface="Arial" panose="020B0604020202020204" pitchFamily="34" charset="0"/>
                          <a:cs typeface="Arial" panose="020B0604020202020204" pitchFamily="34" charset="0"/>
                        </a:rPr>
                        <a:t>(a)</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IE" sz="1800" dirty="0" smtClean="0">
                          <a:latin typeface="Arial" panose="020B0604020202020204" pitchFamily="34" charset="0"/>
                          <a:cs typeface="Arial" panose="020B0604020202020204" pitchFamily="34" charset="0"/>
                        </a:rPr>
                        <a:t>(ii)</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Indicative content:</a:t>
                      </a:r>
                    </a:p>
                    <a:p>
                      <a:endPar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Net profit = Gross profit – expenses</a:t>
                      </a:r>
                    </a:p>
                    <a:p>
                      <a:endPar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Net profit = £166,000 (OFR) - £182,000</a:t>
                      </a:r>
                    </a:p>
                    <a:p>
                      <a:endPar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 £16,000 (1) net loss </a:t>
                      </a:r>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(1)</a:t>
                      </a:r>
                      <a:endParaRPr kumimoji="0" lang="en-US" sz="1800" b="1"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800" dirty="0" smtClean="0">
                          <a:latin typeface="Arial" panose="020B0604020202020204" pitchFamily="34" charset="0"/>
                          <a:cs typeface="Arial" panose="020B060402020202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Up to two marks.</a:t>
                      </a:r>
                    </a:p>
                    <a:p>
                      <a:endPar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One mark for £16,000.</a:t>
                      </a:r>
                    </a:p>
                    <a:p>
                      <a:endPar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One mark for ‘loss’ circled (or otherwise indicated).</a:t>
                      </a:r>
                    </a:p>
                    <a:p>
                      <a:endPar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OFR applies – answer to 2(a)(</a:t>
                      </a:r>
                      <a:r>
                        <a:rPr kumimoji="0" lang="en-US" sz="1800" b="0" i="0" u="none" strike="noStrike" kern="1200" baseline="0" dirty="0" err="1" smtClean="0">
                          <a:solidFill>
                            <a:schemeClr val="tx1"/>
                          </a:solidFill>
                          <a:latin typeface="Arial" panose="020B0604020202020204" pitchFamily="34" charset="0"/>
                          <a:ea typeface="+mn-ea"/>
                          <a:cs typeface="Arial" panose="020B0604020202020204" pitchFamily="34" charset="0"/>
                        </a:rPr>
                        <a:t>i</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minus £182,000.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29738015"/>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117266435"/>
              </p:ext>
            </p:extLst>
          </p:nvPr>
        </p:nvGraphicFramePr>
        <p:xfrm>
          <a:off x="251520" y="1052736"/>
          <a:ext cx="8568951" cy="5364480"/>
        </p:xfrm>
        <a:graphic>
          <a:graphicData uri="http://schemas.openxmlformats.org/drawingml/2006/table">
            <a:tbl>
              <a:tblPr firstRow="1" bandRow="1">
                <a:tableStyleId>{9D7B26C5-4107-4FEC-AEDC-1716B250A1EF}</a:tableStyleId>
              </a:tblPr>
              <a:tblGrid>
                <a:gridCol w="439433"/>
                <a:gridCol w="585911"/>
                <a:gridCol w="512672"/>
                <a:gridCol w="3954901"/>
                <a:gridCol w="1025345"/>
                <a:gridCol w="2050689"/>
              </a:tblGrid>
              <a:tr h="370840">
                <a:tc gridSpan="3">
                  <a:txBody>
                    <a:bodyPr/>
                    <a:lstStyle/>
                    <a:p>
                      <a:pPr algn="ctr"/>
                      <a:r>
                        <a:rPr lang="en-GB" sz="2000" dirty="0" smtClean="0">
                          <a:latin typeface="Arial" panose="020B0604020202020204" pitchFamily="34" charset="0"/>
                          <a:cs typeface="Arial" panose="020B0604020202020204" pitchFamily="34" charset="0"/>
                        </a:rPr>
                        <a:t>Question</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latin typeface="Arial" panose="020B0604020202020204" pitchFamily="34" charset="0"/>
                          <a:cs typeface="Arial" panose="020B0604020202020204" pitchFamily="34" charset="0"/>
                        </a:rPr>
                        <a:t>Answer</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2000" dirty="0" smtClean="0">
                          <a:latin typeface="Arial" panose="020B0604020202020204" pitchFamily="34" charset="0"/>
                          <a:cs typeface="Arial" panose="020B0604020202020204" pitchFamily="34" charset="0"/>
                        </a:rPr>
                        <a:t>Marks</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2000" dirty="0" smtClean="0">
                          <a:latin typeface="Arial" panose="020B0604020202020204" pitchFamily="34" charset="0"/>
                          <a:cs typeface="Arial" panose="020B0604020202020204" pitchFamily="34" charset="0"/>
                        </a:rPr>
                        <a:t>Guidance</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800" dirty="0" smtClean="0">
                          <a:latin typeface="Arial" panose="020B0604020202020204" pitchFamily="34" charset="0"/>
                          <a:cs typeface="Arial" panose="020B0604020202020204" pitchFamily="34" charset="0"/>
                        </a:rPr>
                        <a:t>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800" dirty="0" smtClean="0">
                          <a:latin typeface="Arial" panose="020B0604020202020204" pitchFamily="34" charset="0"/>
                          <a:cs typeface="Arial" panose="020B0604020202020204" pitchFamily="34" charset="0"/>
                        </a:rPr>
                        <a:t>(b)</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600" b="0" i="0" u="none" strike="noStrike" kern="1200" baseline="0" dirty="0" smtClean="0">
                          <a:solidFill>
                            <a:schemeClr val="tx1"/>
                          </a:solidFill>
                          <a:latin typeface="Arial" panose="020B0604020202020204" pitchFamily="34" charset="0"/>
                          <a:ea typeface="+mn-ea"/>
                          <a:cs typeface="Arial" panose="020B0604020202020204" pitchFamily="34" charset="0"/>
                        </a:rPr>
                        <a:t>Responses include: </a:t>
                      </a:r>
                    </a:p>
                    <a:p>
                      <a:pPr marL="285750" indent="-285750">
                        <a:buFont typeface="Arial" panose="020B0604020202020204" pitchFamily="34" charset="0"/>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gross profit/loss only deducts direct costs/cost of goods sold </a:t>
                      </a:r>
                    </a:p>
                    <a:p>
                      <a:pPr marL="285750" indent="-285750">
                        <a:buFont typeface="Arial" panose="020B0604020202020204" pitchFamily="34" charset="0"/>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gross profit /loss does not deduct expenses </a:t>
                      </a:r>
                    </a:p>
                    <a:p>
                      <a:pPr marL="285750" indent="-285750">
                        <a:buFont typeface="Arial" panose="020B0604020202020204" pitchFamily="34" charset="0"/>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gross profit/loss would give an inflated view of the business </a:t>
                      </a:r>
                    </a:p>
                    <a:p>
                      <a:pPr marL="285750" indent="-285750">
                        <a:buFont typeface="Arial" panose="020B0604020202020204" pitchFamily="34" charset="0"/>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net profit/loss deducts all expenses </a:t>
                      </a:r>
                    </a:p>
                    <a:p>
                      <a:pPr marL="285750" indent="-285750">
                        <a:buFont typeface="Arial" panose="020B0604020202020204" pitchFamily="34" charset="0"/>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taxed on net profit not gross profit </a:t>
                      </a:r>
                    </a:p>
                    <a:p>
                      <a:pPr marL="285750" indent="-285750">
                        <a:buFont typeface="Arial" panose="020B0604020202020204" pitchFamily="34" charset="0"/>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net profit/loss is the overall/final profit/loss made </a:t>
                      </a:r>
                    </a:p>
                    <a:p>
                      <a:pPr marL="285750" indent="-285750">
                        <a:buFont typeface="Arial" panose="020B0604020202020204" pitchFamily="34" charset="0"/>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net profit/loss is the bottom line figure. </a:t>
                      </a:r>
                    </a:p>
                    <a:p>
                      <a:endParaRPr kumimoji="0" lang="en-GB" sz="16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6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p>
                    <a:p>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e.g. Gross profit/loss is not the final profit/loss made </a:t>
                      </a:r>
                      <a:r>
                        <a:rPr kumimoji="0" lang="en-US" sz="16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 Eric and Percy need to use the net profit/loss figure which deducts all expenses to find out whether the farm is performing well enough to support their families </a:t>
                      </a:r>
                      <a:r>
                        <a:rPr kumimoji="0" lang="en-US" sz="16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600" dirty="0" smtClean="0">
                          <a:latin typeface="Arial" panose="020B0604020202020204" pitchFamily="34" charset="0"/>
                          <a:cs typeface="Arial" panose="020B060402020202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One mark for a correct identification, plus a further one mark for an explanation. 	</a:t>
                      </a:r>
                    </a:p>
                    <a:p>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9840375"/>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551227997"/>
              </p:ext>
            </p:extLst>
          </p:nvPr>
        </p:nvGraphicFramePr>
        <p:xfrm>
          <a:off x="251520" y="1052736"/>
          <a:ext cx="8568951" cy="2956560"/>
        </p:xfrm>
        <a:graphic>
          <a:graphicData uri="http://schemas.openxmlformats.org/drawingml/2006/table">
            <a:tbl>
              <a:tblPr firstRow="1" bandRow="1">
                <a:tableStyleId>{9D7B26C5-4107-4FEC-AEDC-1716B250A1EF}</a:tableStyleId>
              </a:tblPr>
              <a:tblGrid>
                <a:gridCol w="439433"/>
                <a:gridCol w="585911"/>
                <a:gridCol w="512672"/>
                <a:gridCol w="3954901"/>
                <a:gridCol w="1025345"/>
                <a:gridCol w="2050689"/>
              </a:tblGrid>
              <a:tr h="370840">
                <a:tc gridSpan="3">
                  <a:txBody>
                    <a:bodyPr/>
                    <a:lstStyle/>
                    <a:p>
                      <a:pPr algn="ctr"/>
                      <a:r>
                        <a:rPr lang="en-GB" sz="2000" dirty="0" smtClean="0">
                          <a:latin typeface="Arial" panose="020B0604020202020204" pitchFamily="34" charset="0"/>
                          <a:cs typeface="Arial" panose="020B0604020202020204" pitchFamily="34" charset="0"/>
                        </a:rPr>
                        <a:t>Question</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latin typeface="Arial" panose="020B0604020202020204" pitchFamily="34" charset="0"/>
                          <a:cs typeface="Arial" panose="020B0604020202020204" pitchFamily="34" charset="0"/>
                        </a:rPr>
                        <a:t>Answer</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2000" dirty="0" smtClean="0">
                          <a:latin typeface="Arial" panose="020B0604020202020204" pitchFamily="34" charset="0"/>
                          <a:cs typeface="Arial" panose="020B0604020202020204" pitchFamily="34" charset="0"/>
                        </a:rPr>
                        <a:t>Marks</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2000" dirty="0" smtClean="0">
                          <a:latin typeface="Arial" panose="020B0604020202020204" pitchFamily="34" charset="0"/>
                          <a:cs typeface="Arial" panose="020B0604020202020204" pitchFamily="34" charset="0"/>
                        </a:rPr>
                        <a:t>Guidance</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800" dirty="0" smtClean="0">
                          <a:latin typeface="Arial" panose="020B0604020202020204" pitchFamily="34" charset="0"/>
                          <a:cs typeface="Arial" panose="020B0604020202020204" pitchFamily="34" charset="0"/>
                        </a:rPr>
                        <a:t>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800" dirty="0" smtClean="0">
                          <a:latin typeface="Arial" panose="020B0604020202020204" pitchFamily="34" charset="0"/>
                          <a:cs typeface="Arial" panose="020B0604020202020204" pitchFamily="34" charset="0"/>
                        </a:rPr>
                        <a:t>(a)</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Responses include: </a:t>
                      </a:r>
                    </a:p>
                    <a:p>
                      <a:endPar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totally different area of operation </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entering a business venture they have no experience of </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doing something different to current portfolio </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different product in different market. </a:t>
                      </a:r>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600" dirty="0" smtClean="0">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For one mark. 	</a:t>
                      </a:r>
                    </a:p>
                    <a:p>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08966666"/>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1572181627"/>
              </p:ext>
            </p:extLst>
          </p:nvPr>
        </p:nvGraphicFramePr>
        <p:xfrm>
          <a:off x="251520" y="1052736"/>
          <a:ext cx="8568951" cy="2956560"/>
        </p:xfrm>
        <a:graphic>
          <a:graphicData uri="http://schemas.openxmlformats.org/drawingml/2006/table">
            <a:tbl>
              <a:tblPr firstRow="1" bandRow="1">
                <a:tableStyleId>{9D7B26C5-4107-4FEC-AEDC-1716B250A1EF}</a:tableStyleId>
              </a:tblPr>
              <a:tblGrid>
                <a:gridCol w="439433"/>
                <a:gridCol w="585911"/>
                <a:gridCol w="512672"/>
                <a:gridCol w="3954901"/>
                <a:gridCol w="1025345"/>
                <a:gridCol w="2050689"/>
              </a:tblGrid>
              <a:tr h="370840">
                <a:tc gridSpan="3">
                  <a:txBody>
                    <a:bodyPr/>
                    <a:lstStyle/>
                    <a:p>
                      <a:pPr algn="ctr"/>
                      <a:r>
                        <a:rPr lang="en-GB" sz="2000" dirty="0" smtClean="0">
                          <a:latin typeface="Arial" panose="020B0604020202020204" pitchFamily="34" charset="0"/>
                          <a:cs typeface="Arial" panose="020B0604020202020204" pitchFamily="34" charset="0"/>
                        </a:rPr>
                        <a:t>Question</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latin typeface="Arial" panose="020B0604020202020204" pitchFamily="34" charset="0"/>
                          <a:cs typeface="Arial" panose="020B0604020202020204" pitchFamily="34" charset="0"/>
                        </a:rPr>
                        <a:t>Answer</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2000" dirty="0" smtClean="0">
                          <a:latin typeface="Arial" panose="020B0604020202020204" pitchFamily="34" charset="0"/>
                          <a:cs typeface="Arial" panose="020B0604020202020204" pitchFamily="34" charset="0"/>
                        </a:rPr>
                        <a:t>Marks</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2000" dirty="0" smtClean="0">
                          <a:latin typeface="Arial" panose="020B0604020202020204" pitchFamily="34" charset="0"/>
                          <a:cs typeface="Arial" panose="020B0604020202020204" pitchFamily="34" charset="0"/>
                        </a:rPr>
                        <a:t>Guidance</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800" dirty="0" smtClean="0">
                          <a:latin typeface="Arial" panose="020B0604020202020204" pitchFamily="34" charset="0"/>
                          <a:cs typeface="Arial" panose="020B0604020202020204" pitchFamily="34" charset="0"/>
                        </a:rPr>
                        <a:t>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800" dirty="0" smtClean="0">
                          <a:latin typeface="Arial" panose="020B0604020202020204" pitchFamily="34" charset="0"/>
                          <a:cs typeface="Arial" panose="020B0604020202020204" pitchFamily="34" charset="0"/>
                        </a:rPr>
                        <a:t>(b)</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Responses include: </a:t>
                      </a:r>
                    </a:p>
                    <a:p>
                      <a:endPar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spread the risk</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reduce market volatility</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serve a gap in the market</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meet customer needs</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more revenue streams</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greater opportunity to make a profit.</a:t>
                      </a:r>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600" dirty="0" smtClean="0">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For one mark. 	</a:t>
                      </a:r>
                    </a:p>
                    <a:p>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11761954"/>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657000766"/>
              </p:ext>
            </p:extLst>
          </p:nvPr>
        </p:nvGraphicFramePr>
        <p:xfrm>
          <a:off x="251520" y="1052736"/>
          <a:ext cx="8568951" cy="5151120"/>
        </p:xfrm>
        <a:graphic>
          <a:graphicData uri="http://schemas.openxmlformats.org/drawingml/2006/table">
            <a:tbl>
              <a:tblPr firstRow="1" bandRow="1">
                <a:tableStyleId>{9D7B26C5-4107-4FEC-AEDC-1716B250A1EF}</a:tableStyleId>
              </a:tblPr>
              <a:tblGrid>
                <a:gridCol w="439433"/>
                <a:gridCol w="585911"/>
                <a:gridCol w="512672"/>
                <a:gridCol w="3954901"/>
                <a:gridCol w="987803"/>
                <a:gridCol w="2088231"/>
              </a:tblGrid>
              <a:tr h="370840">
                <a:tc gridSpan="3">
                  <a:txBody>
                    <a:bodyPr/>
                    <a:lstStyle/>
                    <a:p>
                      <a:pPr algn="ctr"/>
                      <a:r>
                        <a:rPr lang="en-GB" sz="2000" dirty="0" smtClean="0">
                          <a:latin typeface="Arial" panose="020B0604020202020204" pitchFamily="34" charset="0"/>
                          <a:cs typeface="Arial" panose="020B0604020202020204" pitchFamily="34" charset="0"/>
                        </a:rPr>
                        <a:t>Question</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latin typeface="Arial" panose="020B0604020202020204" pitchFamily="34" charset="0"/>
                          <a:cs typeface="Arial" panose="020B0604020202020204" pitchFamily="34" charset="0"/>
                        </a:rPr>
                        <a:t>Answer</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2000" dirty="0" smtClean="0">
                          <a:latin typeface="Arial" panose="020B0604020202020204" pitchFamily="34" charset="0"/>
                          <a:cs typeface="Arial" panose="020B0604020202020204" pitchFamily="34" charset="0"/>
                        </a:rPr>
                        <a:t>Marks</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2000" dirty="0" smtClean="0">
                          <a:latin typeface="Arial" panose="020B0604020202020204" pitchFamily="34" charset="0"/>
                          <a:cs typeface="Arial" panose="020B0604020202020204" pitchFamily="34" charset="0"/>
                        </a:rPr>
                        <a:t>Guidance</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800" dirty="0" smtClean="0">
                          <a:latin typeface="Arial" panose="020B0604020202020204" pitchFamily="34" charset="0"/>
                          <a:cs typeface="Arial" panose="020B0604020202020204" pitchFamily="34" charset="0"/>
                        </a:rPr>
                        <a:t>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800" dirty="0" smtClean="0">
                          <a:latin typeface="Arial" panose="020B0604020202020204" pitchFamily="34" charset="0"/>
                          <a:cs typeface="Arial" panose="020B0604020202020204" pitchFamily="34" charset="0"/>
                        </a:rPr>
                        <a:t>(c)</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Responses include: </a:t>
                      </a:r>
                    </a:p>
                    <a:p>
                      <a:endPar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identify nearest competitors (Options 2 and 3)</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identify brand competition (Option 1)</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provide information on the strength and nature of competition</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information on competitor marketing activities</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identify gaps in provision.</a:t>
                      </a:r>
                    </a:p>
                    <a:p>
                      <a:pPr marL="285750" indent="-285750">
                        <a:buFont typeface="Arial" panose="020B0604020202020204" pitchFamily="34" charset="0"/>
                        <a:buChar char="•"/>
                      </a:pPr>
                      <a:endPar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p>
                    <a:p>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e.g. The brothers could find out where the nearest paintballing arena is </a:t>
                      </a:r>
                      <a:r>
                        <a:rPr kumimoji="0" lang="en-US" sz="18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If it is close by then this may rule out this option </a:t>
                      </a:r>
                      <a:r>
                        <a:rPr kumimoji="0" lang="en-US" sz="18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600" dirty="0" smtClean="0">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One mark for a correct identification, plus a further one mark for an explanation.</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87960457"/>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263513071"/>
              </p:ext>
            </p:extLst>
          </p:nvPr>
        </p:nvGraphicFramePr>
        <p:xfrm>
          <a:off x="251520" y="1052736"/>
          <a:ext cx="8568951" cy="5699760"/>
        </p:xfrm>
        <a:graphic>
          <a:graphicData uri="http://schemas.openxmlformats.org/drawingml/2006/table">
            <a:tbl>
              <a:tblPr firstRow="1" bandRow="1">
                <a:tableStyleId>{9D7B26C5-4107-4FEC-AEDC-1716B250A1EF}</a:tableStyleId>
              </a:tblPr>
              <a:tblGrid>
                <a:gridCol w="439433"/>
                <a:gridCol w="585911"/>
                <a:gridCol w="414816"/>
                <a:gridCol w="4248472"/>
                <a:gridCol w="936104"/>
                <a:gridCol w="1944215"/>
              </a:tblGrid>
              <a:tr h="370840">
                <a:tc gridSpan="3">
                  <a:txBody>
                    <a:bodyPr/>
                    <a:lstStyle/>
                    <a:p>
                      <a:pPr algn="ctr"/>
                      <a:r>
                        <a:rPr lang="en-GB" sz="2000" dirty="0" smtClean="0">
                          <a:latin typeface="Arial" panose="020B0604020202020204" pitchFamily="34" charset="0"/>
                          <a:cs typeface="Arial" panose="020B0604020202020204" pitchFamily="34" charset="0"/>
                        </a:rPr>
                        <a:t>Question</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latin typeface="Arial" panose="020B0604020202020204" pitchFamily="34" charset="0"/>
                          <a:cs typeface="Arial" panose="020B0604020202020204" pitchFamily="34" charset="0"/>
                        </a:rPr>
                        <a:t>Answer</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2000" dirty="0" smtClean="0">
                          <a:latin typeface="Arial" panose="020B0604020202020204" pitchFamily="34" charset="0"/>
                          <a:cs typeface="Arial" panose="020B0604020202020204" pitchFamily="34" charset="0"/>
                        </a:rPr>
                        <a:t>Marks</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2000" dirty="0" smtClean="0">
                          <a:latin typeface="Arial" panose="020B0604020202020204" pitchFamily="34" charset="0"/>
                          <a:cs typeface="Arial" panose="020B0604020202020204" pitchFamily="34" charset="0"/>
                        </a:rPr>
                        <a:t>Guidance</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800" dirty="0" smtClean="0">
                          <a:latin typeface="Arial" panose="020B0604020202020204" pitchFamily="34" charset="0"/>
                          <a:cs typeface="Arial" panose="020B0604020202020204" pitchFamily="34" charset="0"/>
                        </a:rPr>
                        <a:t>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800" dirty="0" smtClean="0">
                          <a:latin typeface="Arial" panose="020B0604020202020204" pitchFamily="34" charset="0"/>
                          <a:cs typeface="Arial" panose="020B0604020202020204" pitchFamily="34" charset="0"/>
                        </a:rPr>
                        <a:t>(d)</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Responses include: </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gauge strength of feeling</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minimise </a:t>
                      </a:r>
                      <a:r>
                        <a:rPr kumimoji="0" lang="en-US" sz="1800" b="0" i="0" u="none" strike="noStrike" kern="1200" baseline="0" dirty="0" err="1" smtClean="0">
                          <a:solidFill>
                            <a:schemeClr val="tx1"/>
                          </a:solidFill>
                          <a:latin typeface="Arial" panose="020B0604020202020204" pitchFamily="34" charset="0"/>
                          <a:ea typeface="+mn-ea"/>
                          <a:cs typeface="Arial" panose="020B0604020202020204" pitchFamily="34" charset="0"/>
                        </a:rPr>
                        <a:t>rumour</a:t>
                      </a:r>
                      <a:endPar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garner support</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allay fears</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reduce objections</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minimise protest</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pre-empt resistance</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consider other perspectives</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gain more ideas</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factor local resident opinion into decision-making.</a:t>
                      </a:r>
                    </a:p>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p>
                    <a:p>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e.g. Consulting local residents before making a decision may help to allay the residents’ fears (1), minimising the likelihood of them objecting to any planning applications which the farm needs to make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600" dirty="0" smtClean="0">
                          <a:latin typeface="Arial" panose="020B0604020202020204" pitchFamily="34" charset="0"/>
                          <a:cs typeface="Arial" panose="020B060402020202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One mark for a correct identification, plus a further one mark for an explanation.</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444882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84275880"/>
              </p:ext>
            </p:extLst>
          </p:nvPr>
        </p:nvGraphicFramePr>
        <p:xfrm>
          <a:off x="251520" y="1052736"/>
          <a:ext cx="8568951" cy="4419600"/>
        </p:xfrm>
        <a:graphic>
          <a:graphicData uri="http://schemas.openxmlformats.org/drawingml/2006/table">
            <a:tbl>
              <a:tblPr firstRow="1" bandRow="1">
                <a:tableStyleId>{9D7B26C5-4107-4FEC-AEDC-1716B250A1EF}</a:tableStyleId>
              </a:tblPr>
              <a:tblGrid>
                <a:gridCol w="439433"/>
                <a:gridCol w="585911"/>
                <a:gridCol w="414816"/>
                <a:gridCol w="3744416"/>
                <a:gridCol w="936104"/>
                <a:gridCol w="2448271"/>
              </a:tblGrid>
              <a:tr h="370840">
                <a:tc gridSpan="3">
                  <a:txBody>
                    <a:bodyPr/>
                    <a:lstStyle/>
                    <a:p>
                      <a:pPr algn="ctr"/>
                      <a:r>
                        <a:rPr lang="en-GB" sz="2000" dirty="0" smtClean="0">
                          <a:latin typeface="Arial" panose="020B0604020202020204" pitchFamily="34" charset="0"/>
                          <a:cs typeface="Arial" panose="020B0604020202020204" pitchFamily="34" charset="0"/>
                        </a:rPr>
                        <a:t>Question</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latin typeface="Arial" panose="020B0604020202020204" pitchFamily="34" charset="0"/>
                          <a:cs typeface="Arial" panose="020B0604020202020204" pitchFamily="34" charset="0"/>
                        </a:rPr>
                        <a:t>Answer</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2000" dirty="0" smtClean="0">
                          <a:latin typeface="Arial" panose="020B0604020202020204" pitchFamily="34" charset="0"/>
                          <a:cs typeface="Arial" panose="020B0604020202020204" pitchFamily="34" charset="0"/>
                        </a:rPr>
                        <a:t>Marks</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2000" dirty="0" smtClean="0">
                          <a:latin typeface="Arial" panose="020B0604020202020204" pitchFamily="34" charset="0"/>
                          <a:cs typeface="Arial" panose="020B0604020202020204" pitchFamily="34" charset="0"/>
                        </a:rPr>
                        <a:t>Guidance</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800" dirty="0" smtClean="0">
                          <a:latin typeface="Arial" panose="020B0604020202020204" pitchFamily="34" charset="0"/>
                          <a:cs typeface="Arial" panose="020B0604020202020204" pitchFamily="34" charset="0"/>
                        </a:rPr>
                        <a:t>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800" dirty="0" smtClean="0">
                          <a:latin typeface="Arial" panose="020B0604020202020204" pitchFamily="34" charset="0"/>
                          <a:cs typeface="Arial" panose="020B0604020202020204" pitchFamily="34" charset="0"/>
                        </a:rPr>
                        <a:t>(a)</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Indicative content: </a:t>
                      </a:r>
                    </a:p>
                    <a:p>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J = 60 </a:t>
                      </a:r>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(1) </a:t>
                      </a:r>
                    </a:p>
                    <a:p>
                      <a:endPar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node 4 = </a:t>
                      </a:r>
                      <a:r>
                        <a:rPr kumimoji="0" lang="en-GB" sz="1800" b="0" i="0" u="sng" strike="noStrike" kern="1200" baseline="0" dirty="0" smtClean="0">
                          <a:solidFill>
                            <a:schemeClr val="tx1"/>
                          </a:solidFill>
                          <a:latin typeface="Arial" panose="020B0604020202020204" pitchFamily="34" charset="0"/>
                          <a:ea typeface="+mn-ea"/>
                          <a:cs typeface="Arial" panose="020B0604020202020204" pitchFamily="34" charset="0"/>
                        </a:rPr>
                        <a:t>95 </a:t>
                      </a:r>
                      <a:r>
                        <a:rPr kumimoji="0" lang="en-GB" sz="1800" b="1" i="0" u="sng"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 </a:t>
                      </a:r>
                      <a:endPar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              155 </a:t>
                      </a:r>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endPar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600" dirty="0" smtClean="0">
                          <a:latin typeface="Arial" panose="020B0604020202020204" pitchFamily="34" charset="0"/>
                          <a:cs typeface="Arial" panose="020B0604020202020204" pitchFamily="34"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One mark for a correct identification up to a maximum of three identifications.</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IE" sz="1800" dirty="0" smtClean="0">
                          <a:latin typeface="Arial" panose="020B0604020202020204" pitchFamily="34" charset="0"/>
                          <a:cs typeface="Arial" panose="020B0604020202020204" pitchFamily="34" charset="0"/>
                        </a:rPr>
                        <a:t>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IE" sz="1800" dirty="0" smtClean="0">
                          <a:latin typeface="Arial" panose="020B0604020202020204" pitchFamily="34" charset="0"/>
                          <a:cs typeface="Arial" panose="020B0604020202020204" pitchFamily="34" charset="0"/>
                        </a:rPr>
                        <a:t>(b)</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Indicative content: </a:t>
                      </a:r>
                    </a:p>
                    <a:p>
                      <a:endPar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285 minutes </a:t>
                      </a:r>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(1) </a:t>
                      </a:r>
                      <a:endPar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endPar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responses: </a:t>
                      </a:r>
                    </a:p>
                    <a:p>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e.g. 285 mins </a:t>
                      </a:r>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(1) </a:t>
                      </a:r>
                      <a:endPar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e.g. 4 ¾ hours </a:t>
                      </a:r>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(1) </a:t>
                      </a:r>
                      <a:endPar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e.g. 285 </a:t>
                      </a:r>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(0) </a:t>
                      </a:r>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600" dirty="0" smtClean="0">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For one mark. </a:t>
                      </a:r>
                    </a:p>
                    <a:p>
                      <a:endPar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Units </a:t>
                      </a:r>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must </a:t>
                      </a:r>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be correct. </a:t>
                      </a:r>
                    </a:p>
                    <a:p>
                      <a:endPar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Accept equivalents e.g. 4 hours 45 minutes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51677324"/>
      </p:ext>
    </p:extLst>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3673308879"/>
              </p:ext>
            </p:extLst>
          </p:nvPr>
        </p:nvGraphicFramePr>
        <p:xfrm>
          <a:off x="251520" y="1052736"/>
          <a:ext cx="8568951" cy="5654040"/>
        </p:xfrm>
        <a:graphic>
          <a:graphicData uri="http://schemas.openxmlformats.org/drawingml/2006/table">
            <a:tbl>
              <a:tblPr firstRow="1" bandRow="1">
                <a:tableStyleId>{9D7B26C5-4107-4FEC-AEDC-1716B250A1EF}</a:tableStyleId>
              </a:tblPr>
              <a:tblGrid>
                <a:gridCol w="439433"/>
                <a:gridCol w="585911"/>
                <a:gridCol w="414816"/>
                <a:gridCol w="4248472"/>
                <a:gridCol w="936104"/>
                <a:gridCol w="1944215"/>
              </a:tblGrid>
              <a:tr h="370840">
                <a:tc gridSpan="3">
                  <a:txBody>
                    <a:bodyPr/>
                    <a:lstStyle/>
                    <a:p>
                      <a:pPr algn="ctr"/>
                      <a:r>
                        <a:rPr lang="en-GB" sz="2000" dirty="0" smtClean="0">
                          <a:latin typeface="Arial" panose="020B0604020202020204" pitchFamily="34" charset="0"/>
                          <a:cs typeface="Arial" panose="020B0604020202020204" pitchFamily="34" charset="0"/>
                        </a:rPr>
                        <a:t>Question</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smtClean="0">
                          <a:latin typeface="Arial" panose="020B0604020202020204" pitchFamily="34" charset="0"/>
                          <a:cs typeface="Arial" panose="020B0604020202020204" pitchFamily="34" charset="0"/>
                        </a:rPr>
                        <a:t>Answer</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2000" dirty="0" smtClean="0">
                          <a:latin typeface="Arial" panose="020B0604020202020204" pitchFamily="34" charset="0"/>
                          <a:cs typeface="Arial" panose="020B0604020202020204" pitchFamily="34" charset="0"/>
                        </a:rPr>
                        <a:t>Marks</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2000" dirty="0" smtClean="0">
                          <a:latin typeface="Arial" panose="020B0604020202020204" pitchFamily="34" charset="0"/>
                          <a:cs typeface="Arial" panose="020B0604020202020204" pitchFamily="34" charset="0"/>
                        </a:rPr>
                        <a:t>Guidance</a:t>
                      </a:r>
                      <a:endParaRPr lang="en-GB" sz="2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700" dirty="0" smtClean="0">
                          <a:latin typeface="Arial" panose="020B0604020202020204" pitchFamily="34" charset="0"/>
                          <a:cs typeface="Arial" panose="020B0604020202020204" pitchFamily="34" charset="0"/>
                        </a:rPr>
                        <a:t>4</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700" dirty="0" smtClean="0">
                          <a:latin typeface="Arial" panose="020B0604020202020204" pitchFamily="34" charset="0"/>
                          <a:cs typeface="Arial" panose="020B0604020202020204" pitchFamily="34" charset="0"/>
                        </a:rPr>
                        <a:t>(c)</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700" b="1" i="0" u="none" strike="noStrike" kern="1200" baseline="0" dirty="0" smtClean="0">
                          <a:solidFill>
                            <a:schemeClr val="tx1"/>
                          </a:solidFill>
                          <a:latin typeface="Arial" panose="020B0604020202020204" pitchFamily="34" charset="0"/>
                          <a:ea typeface="+mn-ea"/>
                          <a:cs typeface="Arial" panose="020B0604020202020204" pitchFamily="34" charset="0"/>
                        </a:rPr>
                        <a:t>Indicative content:</a:t>
                      </a:r>
                    </a:p>
                    <a:p>
                      <a:endPar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rPr>
                        <a:t>225 minutes – 20 minutes = 205 minutes </a:t>
                      </a:r>
                      <a:r>
                        <a:rPr kumimoji="0" lang="en-GB" sz="1700" b="1" i="0" u="none" strike="noStrike" kern="1200" baseline="0" dirty="0" smtClean="0">
                          <a:solidFill>
                            <a:schemeClr val="tx1"/>
                          </a:solidFill>
                          <a:latin typeface="Arial" panose="020B0604020202020204" pitchFamily="34" charset="0"/>
                          <a:ea typeface="+mn-ea"/>
                          <a:cs typeface="Arial" panose="020B0604020202020204" pitchFamily="34" charset="0"/>
                        </a:rPr>
                        <a:t>(1) </a:t>
                      </a:r>
                      <a:endPar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endPar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7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responses: </a:t>
                      </a:r>
                    </a:p>
                    <a:p>
                      <a:r>
                        <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rPr>
                        <a:t>e.g. 205 mins </a:t>
                      </a:r>
                      <a:r>
                        <a:rPr kumimoji="0" lang="en-GB" sz="1700" b="1" i="0" u="none" strike="noStrike" kern="1200" baseline="0" dirty="0" smtClean="0">
                          <a:solidFill>
                            <a:schemeClr val="tx1"/>
                          </a:solidFill>
                          <a:latin typeface="Arial" panose="020B0604020202020204" pitchFamily="34" charset="0"/>
                          <a:ea typeface="+mn-ea"/>
                          <a:cs typeface="Arial" panose="020B0604020202020204" pitchFamily="34" charset="0"/>
                        </a:rPr>
                        <a:t>(1) </a:t>
                      </a:r>
                      <a:endPar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rPr>
                        <a:t>e.g. 3.42 hours </a:t>
                      </a:r>
                      <a:r>
                        <a:rPr kumimoji="0" lang="en-GB" sz="1700" b="1" i="0" u="none" strike="noStrike" kern="1200" baseline="0" dirty="0" smtClean="0">
                          <a:solidFill>
                            <a:schemeClr val="tx1"/>
                          </a:solidFill>
                          <a:latin typeface="Arial" panose="020B0604020202020204" pitchFamily="34" charset="0"/>
                          <a:ea typeface="+mn-ea"/>
                          <a:cs typeface="Arial" panose="020B0604020202020204" pitchFamily="34" charset="0"/>
                        </a:rPr>
                        <a:t>(1) </a:t>
                      </a:r>
                      <a:endPar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rPr>
                        <a:t>e.g. 205 </a:t>
                      </a:r>
                      <a:r>
                        <a:rPr kumimoji="0" lang="en-GB" sz="1700" b="1" i="0" u="none" strike="noStrike" kern="1200" baseline="0" dirty="0" smtClean="0">
                          <a:solidFill>
                            <a:schemeClr val="tx1"/>
                          </a:solidFill>
                          <a:latin typeface="Arial" panose="020B0604020202020204" pitchFamily="34" charset="0"/>
                          <a:ea typeface="+mn-ea"/>
                          <a:cs typeface="Arial" panose="020B0604020202020204" pitchFamily="34" charset="0"/>
                        </a:rPr>
                        <a:t>(0) </a:t>
                      </a:r>
                      <a:r>
                        <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700" dirty="0" smtClean="0">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rPr>
                        <a:t>For one mark. </a:t>
                      </a:r>
                    </a:p>
                    <a:p>
                      <a:endPar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rPr>
                        <a:t>Units </a:t>
                      </a:r>
                      <a:r>
                        <a:rPr kumimoji="0" lang="en-GB" sz="1700" b="1" i="0" u="none" strike="noStrike" kern="1200" baseline="0" dirty="0" smtClean="0">
                          <a:solidFill>
                            <a:schemeClr val="tx1"/>
                          </a:solidFill>
                          <a:latin typeface="Arial" panose="020B0604020202020204" pitchFamily="34" charset="0"/>
                          <a:ea typeface="+mn-ea"/>
                          <a:cs typeface="Arial" panose="020B0604020202020204" pitchFamily="34" charset="0"/>
                        </a:rPr>
                        <a:t>must </a:t>
                      </a:r>
                      <a:r>
                        <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rPr>
                        <a:t>be </a:t>
                      </a:r>
                      <a:r>
                        <a:rPr kumimoji="0" lang="en-GB" sz="1700" b="0" i="0" u="none" strike="noStrike" kern="1200" baseline="0" dirty="0" err="1" smtClean="0">
                          <a:solidFill>
                            <a:schemeClr val="tx1"/>
                          </a:solidFill>
                          <a:latin typeface="Arial" panose="020B0604020202020204" pitchFamily="34" charset="0"/>
                          <a:ea typeface="+mn-ea"/>
                          <a:cs typeface="Arial" panose="020B0604020202020204" pitchFamily="34" charset="0"/>
                        </a:rPr>
                        <a:t>corect</a:t>
                      </a:r>
                      <a:r>
                        <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endPar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Accept equivalents e.g. 3 hours 25 minutes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IE" sz="1700" dirty="0" smtClean="0">
                          <a:latin typeface="Arial" panose="020B0604020202020204" pitchFamily="34" charset="0"/>
                          <a:cs typeface="Arial" panose="020B0604020202020204" pitchFamily="34" charset="0"/>
                        </a:rPr>
                        <a:t>4</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IE" sz="1700" dirty="0" smtClean="0">
                          <a:latin typeface="Arial" panose="020B0604020202020204" pitchFamily="34" charset="0"/>
                          <a:cs typeface="Arial" panose="020B0604020202020204" pitchFamily="34" charset="0"/>
                        </a:rPr>
                        <a:t>(d)</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Indicative content: </a:t>
                      </a:r>
                    </a:p>
                    <a:p>
                      <a:endParaRPr kumimoji="0" lang="pt-BR"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pt-BR" sz="1800" b="0" i="0" u="none" strike="noStrike" kern="1200" baseline="0" dirty="0" smtClean="0">
                          <a:solidFill>
                            <a:schemeClr val="tx1"/>
                          </a:solidFill>
                          <a:latin typeface="Arial" panose="020B0604020202020204" pitchFamily="34" charset="0"/>
                          <a:ea typeface="+mn-ea"/>
                          <a:cs typeface="Arial" panose="020B0604020202020204" pitchFamily="34" charset="0"/>
                        </a:rPr>
                        <a:t>A – C – G – H – J </a:t>
                      </a:r>
                      <a:r>
                        <a:rPr kumimoji="0" lang="pt-BR" sz="1800" b="1" i="0" u="none" strike="noStrike" kern="1200" baseline="0" dirty="0" smtClean="0">
                          <a:solidFill>
                            <a:schemeClr val="tx1"/>
                          </a:solidFill>
                          <a:latin typeface="Arial" panose="020B0604020202020204" pitchFamily="34" charset="0"/>
                          <a:ea typeface="+mn-ea"/>
                          <a:cs typeface="Arial" panose="020B0604020202020204" pitchFamily="34" charset="0"/>
                        </a:rPr>
                        <a:t>(1) </a:t>
                      </a:r>
                      <a:endParaRPr kumimoji="0" lang="pt-BR"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endPar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or </a:t>
                      </a:r>
                      <a:endPar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endPar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Prepare ingredients, Boil fruit and sugar mix, Cool fruit mixture, Blend fruit mixture and </a:t>
                      </a:r>
                      <a:r>
                        <a:rPr kumimoji="0" lang="en-US" sz="1800" b="0" i="0" u="none" strike="noStrike" kern="1200" baseline="0" dirty="0" err="1" smtClean="0">
                          <a:solidFill>
                            <a:schemeClr val="tx1"/>
                          </a:solidFill>
                          <a:latin typeface="Arial" panose="020B0604020202020204" pitchFamily="34" charset="0"/>
                          <a:ea typeface="+mn-ea"/>
                          <a:cs typeface="Arial" panose="020B0604020202020204" pitchFamily="34" charset="0"/>
                        </a:rPr>
                        <a:t>flavourings</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Fill jars, seal and package </a:t>
                      </a:r>
                      <a:r>
                        <a:rPr kumimoji="0" lang="en-US" sz="1800" b="1" i="0" u="none" strike="noStrike" kern="1200" baseline="0" dirty="0" smtClean="0">
                          <a:solidFill>
                            <a:schemeClr val="tx1"/>
                          </a:solidFill>
                          <a:latin typeface="Arial" panose="020B0604020202020204" pitchFamily="34" charset="0"/>
                          <a:ea typeface="+mn-ea"/>
                          <a:cs typeface="Arial" panose="020B0604020202020204" pitchFamily="34" charset="0"/>
                        </a:rPr>
                        <a:t>(1) </a:t>
                      </a:r>
                      <a:endPar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700" dirty="0" smtClean="0">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For one mark.</a:t>
                      </a:r>
                    </a:p>
                    <a:p>
                      <a:endPar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Letters must be in the correct order.</a:t>
                      </a:r>
                    </a:p>
                    <a:p>
                      <a:endPar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Do not award if additional tasks are identified.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224525375"/>
      </p:ext>
    </p:extLst>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1462111636"/>
              </p:ext>
            </p:extLst>
          </p:nvPr>
        </p:nvGraphicFramePr>
        <p:xfrm>
          <a:off x="251520" y="1052736"/>
          <a:ext cx="8568951" cy="5582920"/>
        </p:xfrm>
        <a:graphic>
          <a:graphicData uri="http://schemas.openxmlformats.org/drawingml/2006/table">
            <a:tbl>
              <a:tblPr firstRow="1" bandRow="1">
                <a:tableStyleId>{9D7B26C5-4107-4FEC-AEDC-1716B250A1EF}</a:tableStyleId>
              </a:tblPr>
              <a:tblGrid>
                <a:gridCol w="360040"/>
                <a:gridCol w="360040"/>
                <a:gridCol w="288032"/>
                <a:gridCol w="4752528"/>
                <a:gridCol w="792088"/>
                <a:gridCol w="2016223"/>
              </a:tblGrid>
              <a:tr h="370840">
                <a:tc gridSpan="3">
                  <a:txBody>
                    <a:bodyPr/>
                    <a:lstStyle/>
                    <a:p>
                      <a:pPr algn="ctr"/>
                      <a:r>
                        <a:rPr lang="en-GB" sz="1400" dirty="0" smtClean="0">
                          <a:latin typeface="Arial" panose="020B0604020202020204" pitchFamily="34" charset="0"/>
                          <a:cs typeface="Arial" panose="020B0604020202020204" pitchFamily="34" charset="0"/>
                        </a:rPr>
                        <a:t>Question</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400" dirty="0" smtClean="0">
                          <a:latin typeface="Arial" panose="020B0604020202020204" pitchFamily="34" charset="0"/>
                          <a:cs typeface="Arial" panose="020B0604020202020204" pitchFamily="34" charset="0"/>
                        </a:rPr>
                        <a:t>Answer</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400" dirty="0" smtClean="0">
                          <a:latin typeface="Arial" panose="020B0604020202020204" pitchFamily="34" charset="0"/>
                          <a:cs typeface="Arial" panose="020B0604020202020204" pitchFamily="34" charset="0"/>
                        </a:rPr>
                        <a:t>Marks</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Arial" panose="020B0604020202020204" pitchFamily="34" charset="0"/>
                          <a:cs typeface="Arial" panose="020B0604020202020204" pitchFamily="34" charset="0"/>
                        </a:rPr>
                        <a:t>Guidance</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400" dirty="0" smtClean="0">
                          <a:latin typeface="Arial" panose="020B0604020202020204" pitchFamily="34" charset="0"/>
                          <a:cs typeface="Arial" panose="020B0604020202020204" pitchFamily="34" charset="0"/>
                        </a:rPr>
                        <a:t>5</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Use level of response criteria. </a:t>
                      </a:r>
                    </a:p>
                    <a:p>
                      <a:r>
                        <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Responses include: </a:t>
                      </a:r>
                    </a:p>
                    <a:p>
                      <a:pPr marL="285750" indent="-285750">
                        <a:buFont typeface="Arial" panose="020B0604020202020204" pitchFamily="34" charset="0"/>
                        <a:buChar char="•"/>
                      </a:pPr>
                      <a:r>
                        <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bank loan, commercial mortgage </a:t>
                      </a:r>
                    </a:p>
                    <a:p>
                      <a:pPr marL="285750" indent="-285750">
                        <a:buFont typeface="Arial" panose="020B0604020202020204" pitchFamily="34" charset="0"/>
                        <a:buChar char="•"/>
                      </a:pPr>
                      <a:r>
                        <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overdraft , credit card, grant </a:t>
                      </a:r>
                    </a:p>
                    <a:p>
                      <a:pPr marL="285750" indent="-285750">
                        <a:buFont typeface="Arial" panose="020B0604020202020204" pitchFamily="34" charset="0"/>
                        <a:buChar char="•"/>
                      </a:pPr>
                      <a:r>
                        <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trade credit/hire purchase </a:t>
                      </a:r>
                    </a:p>
                    <a:p>
                      <a:pPr marL="285750" indent="-285750">
                        <a:buFont typeface="Arial" panose="020B0604020202020204" pitchFamily="34" charset="0"/>
                        <a:buChar char="•"/>
                      </a:pPr>
                      <a:r>
                        <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loan from relatives/friends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additional partner investment (expand the partnership)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shares (change of legal status to Ltd). </a:t>
                      </a:r>
                    </a:p>
                    <a:p>
                      <a:endPar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4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e.g. The two brothers could try and expand the partnership by finding an additional partner who would be willing to join the business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(L1)</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Taking on an additional partner would, however, reduce Eric and Percy’s control of </a:t>
                      </a:r>
                      <a:r>
                        <a:rPr kumimoji="0" lang="en-US" sz="1400" b="0" i="1" u="none" strike="noStrike" kern="1200" baseline="0" dirty="0" smtClean="0">
                          <a:solidFill>
                            <a:schemeClr val="tx1"/>
                          </a:solidFill>
                          <a:latin typeface="Arial" panose="020B0604020202020204" pitchFamily="34" charset="0"/>
                          <a:ea typeface="+mn-ea"/>
                          <a:cs typeface="Arial" panose="020B0604020202020204" pitchFamily="34" charset="0"/>
                        </a:rPr>
                        <a:t>Wattam Grove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(L2)</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It is also unlikely that a new partner would be willing or able to invest the required £280,000 in the business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(L3)</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Instead, the two brothers could get a bank loan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(L1)</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Due to the size of the loan the repayments would need to be spread over a number of years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(L2)</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Spreading the loan over a longer term should help to ensure that the farm has enough income to cover the monthly payments, especially when the site is new and the brothers are attempting to raise public awareness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(L3)</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400" dirty="0" smtClean="0">
                          <a:latin typeface="Arial" panose="020B0604020202020204" pitchFamily="34" charset="0"/>
                          <a:cs typeface="Arial" panose="020B0604020202020204" pitchFamily="34"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NB: This question includes six embedded marks for applying knowledge from Unit 1 LO7 Understand why businesses plan. </a:t>
                      </a:r>
                    </a:p>
                    <a:p>
                      <a:r>
                        <a:rPr kumimoji="0" lang="en-GB" sz="1400" b="1" i="0" u="none" strike="noStrike" kern="1200" baseline="0" dirty="0" smtClean="0">
                          <a:solidFill>
                            <a:schemeClr val="tx1"/>
                          </a:solidFill>
                          <a:latin typeface="Arial" panose="020B0604020202020204" pitchFamily="34" charset="0"/>
                          <a:ea typeface="+mn-ea"/>
                          <a:cs typeface="Arial" panose="020B0604020202020204" pitchFamily="34" charset="0"/>
                        </a:rPr>
                        <a:t>Levels of response </a:t>
                      </a: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Level 4 (10 - 12 marks) </a:t>
                      </a: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Candidate evaluates external sources of finance which </a:t>
                      </a:r>
                      <a:r>
                        <a:rPr kumimoji="0" lang="en-US" sz="1400" b="0" i="1" u="none" strike="noStrike" kern="1200" baseline="0" dirty="0" smtClean="0">
                          <a:solidFill>
                            <a:schemeClr val="tx1"/>
                          </a:solidFill>
                          <a:latin typeface="Arial" panose="020B0604020202020204" pitchFamily="34" charset="0"/>
                          <a:ea typeface="+mn-ea"/>
                          <a:cs typeface="Arial" panose="020B0604020202020204" pitchFamily="34" charset="0"/>
                        </a:rPr>
                        <a:t>Wattam Grove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could use to fund Option 2. </a:t>
                      </a:r>
                    </a:p>
                    <a:p>
                      <a:endPar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endPar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See next slide</a:t>
                      </a:r>
                    </a:p>
                    <a:p>
                      <a:endPar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15474489"/>
      </p:ext>
    </p:extLst>
  </p:cSld>
  <p:clrMapOvr>
    <a:masterClrMapping/>
  </p:clrMapOvr>
  <p:transition advClick="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3917513430"/>
              </p:ext>
            </p:extLst>
          </p:nvPr>
        </p:nvGraphicFramePr>
        <p:xfrm>
          <a:off x="251520" y="1052736"/>
          <a:ext cx="8568951" cy="4866640"/>
        </p:xfrm>
        <a:graphic>
          <a:graphicData uri="http://schemas.openxmlformats.org/drawingml/2006/table">
            <a:tbl>
              <a:tblPr firstRow="1" bandRow="1">
                <a:tableStyleId>{9D7B26C5-4107-4FEC-AEDC-1716B250A1EF}</a:tableStyleId>
              </a:tblPr>
              <a:tblGrid>
                <a:gridCol w="360040"/>
                <a:gridCol w="360040"/>
                <a:gridCol w="432048"/>
                <a:gridCol w="4248472"/>
                <a:gridCol w="864096"/>
                <a:gridCol w="2304255"/>
              </a:tblGrid>
              <a:tr h="370840">
                <a:tc gridSpan="3">
                  <a:txBody>
                    <a:bodyPr/>
                    <a:lstStyle/>
                    <a:p>
                      <a:pPr algn="ctr"/>
                      <a:r>
                        <a:rPr lang="en-GB" sz="1700" dirty="0" smtClean="0">
                          <a:latin typeface="Arial" panose="020B0604020202020204" pitchFamily="34" charset="0"/>
                          <a:cs typeface="Arial" panose="020B0604020202020204" pitchFamily="34" charset="0"/>
                        </a:rPr>
                        <a:t>Question</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700" dirty="0" smtClean="0">
                          <a:latin typeface="Arial" panose="020B0604020202020204" pitchFamily="34" charset="0"/>
                          <a:cs typeface="Arial" panose="020B0604020202020204" pitchFamily="34" charset="0"/>
                        </a:rPr>
                        <a:t>Answer</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700" dirty="0" smtClean="0">
                          <a:latin typeface="Arial" panose="020B0604020202020204" pitchFamily="34" charset="0"/>
                          <a:cs typeface="Arial" panose="020B0604020202020204" pitchFamily="34" charset="0"/>
                        </a:rPr>
                        <a:t>Marks</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700" dirty="0" smtClean="0">
                          <a:latin typeface="Arial" panose="020B0604020202020204" pitchFamily="34" charset="0"/>
                          <a:cs typeface="Arial" panose="020B0604020202020204" pitchFamily="34" charset="0"/>
                        </a:rPr>
                        <a:t>Guidance</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dirty="0" smtClean="0">
                          <a:latin typeface="Arial" panose="020B0604020202020204" pitchFamily="34" charset="0"/>
                          <a:cs typeface="Arial" panose="020B0604020202020204" pitchFamily="34" charset="0"/>
                        </a:rPr>
                        <a:t>5</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A bank loan would be the best external source of finance for the brothers to use as, unlike taking on a new partner, </a:t>
                      </a:r>
                    </a:p>
                    <a:p>
                      <a:endPar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it would allow them to retain full control of the business </a:t>
                      </a:r>
                      <a:r>
                        <a:rPr kumimoji="0" lang="en-US" sz="1700" b="1" i="0" u="none" strike="noStrike" kern="1200" baseline="0" dirty="0" smtClean="0">
                          <a:solidFill>
                            <a:schemeClr val="tx1"/>
                          </a:solidFill>
                          <a:latin typeface="Arial" panose="020B0604020202020204" pitchFamily="34" charset="0"/>
                          <a:ea typeface="+mn-ea"/>
                          <a:cs typeface="Arial" panose="020B0604020202020204" pitchFamily="34" charset="0"/>
                        </a:rPr>
                        <a:t>(L4)</a:t>
                      </a: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 However, the longer the term of the loan the greater the amount of interest that will need to be paid, reducing profitability </a:t>
                      </a:r>
                      <a:r>
                        <a:rPr kumimoji="0" lang="en-US" sz="1700" b="1" i="0" u="none" strike="noStrike" kern="1200" baseline="0" dirty="0" smtClean="0">
                          <a:solidFill>
                            <a:schemeClr val="tx1"/>
                          </a:solidFill>
                          <a:latin typeface="Arial" panose="020B0604020202020204" pitchFamily="34" charset="0"/>
                          <a:ea typeface="+mn-ea"/>
                          <a:cs typeface="Arial" panose="020B0604020202020204" pitchFamily="34" charset="0"/>
                        </a:rPr>
                        <a:t>(L4)</a:t>
                      </a: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 Eric and Percy need to factor this into the profitability of Option 2 before making their decision on which option to choose </a:t>
                      </a:r>
                      <a:r>
                        <a:rPr kumimoji="0" lang="en-US" sz="1700" b="1" i="0" u="none" strike="noStrike" kern="1200" baseline="0" dirty="0" smtClean="0">
                          <a:solidFill>
                            <a:schemeClr val="tx1"/>
                          </a:solidFill>
                          <a:latin typeface="Arial" panose="020B0604020202020204" pitchFamily="34" charset="0"/>
                          <a:ea typeface="+mn-ea"/>
                          <a:cs typeface="Arial" panose="020B0604020202020204" pitchFamily="34" charset="0"/>
                        </a:rPr>
                        <a:t>(L4)</a:t>
                      </a: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endPar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700" dirty="0" smtClean="0">
                          <a:latin typeface="Arial" panose="020B0604020202020204" pitchFamily="34" charset="0"/>
                          <a:cs typeface="Arial" panose="020B0604020202020204" pitchFamily="34"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700" b="1" i="0" u="none" strike="noStrike" kern="1200" baseline="0" dirty="0" smtClean="0">
                          <a:solidFill>
                            <a:schemeClr val="tx1"/>
                          </a:solidFill>
                          <a:latin typeface="Arial" panose="020B0604020202020204" pitchFamily="34" charset="0"/>
                          <a:ea typeface="+mn-ea"/>
                          <a:cs typeface="Arial" panose="020B0604020202020204" pitchFamily="34" charset="0"/>
                        </a:rPr>
                        <a:t>Level 3 (7 - 9 marks) </a:t>
                      </a:r>
                    </a:p>
                    <a:p>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Candidate analyses external sources of finance which </a:t>
                      </a:r>
                      <a:r>
                        <a:rPr kumimoji="0" lang="en-US" sz="1700" b="0" i="1" u="none" strike="noStrike" kern="1200" baseline="0" dirty="0" smtClean="0">
                          <a:solidFill>
                            <a:schemeClr val="tx1"/>
                          </a:solidFill>
                          <a:latin typeface="Arial" panose="020B0604020202020204" pitchFamily="34" charset="0"/>
                          <a:ea typeface="+mn-ea"/>
                          <a:cs typeface="Arial" panose="020B0604020202020204" pitchFamily="34" charset="0"/>
                        </a:rPr>
                        <a:t>Wattam Grove </a:t>
                      </a: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could use to fund Option 2. </a:t>
                      </a:r>
                    </a:p>
                    <a:p>
                      <a:endPar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700" b="1" i="0" u="none" strike="noStrike" kern="1200" baseline="0" dirty="0" smtClean="0">
                          <a:solidFill>
                            <a:schemeClr val="tx1"/>
                          </a:solidFill>
                          <a:latin typeface="Arial" panose="020B0604020202020204" pitchFamily="34" charset="0"/>
                          <a:ea typeface="+mn-ea"/>
                          <a:cs typeface="Arial" panose="020B0604020202020204" pitchFamily="34" charset="0"/>
                        </a:rPr>
                        <a:t>Level 2 (4 – 6 marks) </a:t>
                      </a:r>
                    </a:p>
                    <a:p>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Candidate explains external sources of finance which </a:t>
                      </a:r>
                      <a:r>
                        <a:rPr kumimoji="0" lang="en-US" sz="1700" b="0" i="1" u="none" strike="noStrike" kern="1200" baseline="0" dirty="0" smtClean="0">
                          <a:solidFill>
                            <a:schemeClr val="tx1"/>
                          </a:solidFill>
                          <a:latin typeface="Arial" panose="020B0604020202020204" pitchFamily="34" charset="0"/>
                          <a:ea typeface="+mn-ea"/>
                          <a:cs typeface="Arial" panose="020B0604020202020204" pitchFamily="34" charset="0"/>
                        </a:rPr>
                        <a:t>Wattam Grove </a:t>
                      </a: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could use. </a:t>
                      </a:r>
                    </a:p>
                    <a:p>
                      <a:endPar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700" b="1" i="0" u="none" strike="noStrike" kern="1200" baseline="0" dirty="0" smtClean="0">
                          <a:solidFill>
                            <a:schemeClr val="tx1"/>
                          </a:solidFill>
                          <a:latin typeface="Arial" panose="020B0604020202020204" pitchFamily="34" charset="0"/>
                          <a:ea typeface="+mn-ea"/>
                          <a:cs typeface="Arial" panose="020B0604020202020204" pitchFamily="34" charset="0"/>
                        </a:rPr>
                        <a:t>Level 1 (1 – 3 marks) </a:t>
                      </a:r>
                    </a:p>
                    <a:p>
                      <a:r>
                        <a:rPr kumimoji="0" lang="en-GB" sz="1700" b="0" i="0" u="none" strike="noStrike" kern="1200" baseline="0" dirty="0" smtClean="0">
                          <a:solidFill>
                            <a:schemeClr val="tx1"/>
                          </a:solidFill>
                          <a:latin typeface="Arial" panose="020B0604020202020204" pitchFamily="34" charset="0"/>
                          <a:ea typeface="+mn-ea"/>
                          <a:cs typeface="Arial" panose="020B0604020202020204" pitchFamily="34" charset="0"/>
                        </a:rPr>
                        <a:t>Candidate identifies external sources of finance.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62126023"/>
      </p:ext>
    </p:extLst>
  </p:cSld>
  <p:clrMapOvr>
    <a:masterClrMapping/>
  </p:clrMapOvr>
  <p:transition advClick="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1229063056"/>
              </p:ext>
            </p:extLst>
          </p:nvPr>
        </p:nvGraphicFramePr>
        <p:xfrm>
          <a:off x="251520" y="1052736"/>
          <a:ext cx="8568951" cy="5339080"/>
        </p:xfrm>
        <a:graphic>
          <a:graphicData uri="http://schemas.openxmlformats.org/drawingml/2006/table">
            <a:tbl>
              <a:tblPr firstRow="1" bandRow="1">
                <a:tableStyleId>{9D7B26C5-4107-4FEC-AEDC-1716B250A1EF}</a:tableStyleId>
              </a:tblPr>
              <a:tblGrid>
                <a:gridCol w="360040"/>
                <a:gridCol w="504056"/>
                <a:gridCol w="288032"/>
                <a:gridCol w="4680520"/>
                <a:gridCol w="936104"/>
                <a:gridCol w="1800199"/>
              </a:tblGrid>
              <a:tr h="370840">
                <a:tc gridSpan="3">
                  <a:txBody>
                    <a:bodyPr/>
                    <a:lstStyle/>
                    <a:p>
                      <a:pPr algn="ctr"/>
                      <a:r>
                        <a:rPr lang="en-GB" sz="1700" dirty="0" smtClean="0">
                          <a:latin typeface="Arial" panose="020B0604020202020204" pitchFamily="34" charset="0"/>
                          <a:cs typeface="Arial" panose="020B0604020202020204" pitchFamily="34" charset="0"/>
                        </a:rPr>
                        <a:t>Question</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700" dirty="0" smtClean="0">
                          <a:latin typeface="Arial" panose="020B0604020202020204" pitchFamily="34" charset="0"/>
                          <a:cs typeface="Arial" panose="020B0604020202020204" pitchFamily="34" charset="0"/>
                        </a:rPr>
                        <a:t>Answer</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700" dirty="0" smtClean="0">
                          <a:latin typeface="Arial" panose="020B0604020202020204" pitchFamily="34" charset="0"/>
                          <a:cs typeface="Arial" panose="020B0604020202020204" pitchFamily="34" charset="0"/>
                        </a:rPr>
                        <a:t>Marks</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700" dirty="0" smtClean="0">
                          <a:latin typeface="Arial" panose="020B0604020202020204" pitchFamily="34" charset="0"/>
                          <a:cs typeface="Arial" panose="020B0604020202020204" pitchFamily="34" charset="0"/>
                        </a:rPr>
                        <a:t>Guidance</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600" dirty="0" smtClean="0">
                          <a:latin typeface="Arial" panose="020B0604020202020204" pitchFamily="34" charset="0"/>
                          <a:cs typeface="Arial" panose="020B0604020202020204" pitchFamily="34" charset="0"/>
                        </a:rPr>
                        <a:t>6</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IE" sz="1600" dirty="0" smtClean="0">
                          <a:latin typeface="Arial" panose="020B0604020202020204" pitchFamily="34" charset="0"/>
                          <a:cs typeface="Arial" panose="020B0604020202020204" pitchFamily="34" charset="0"/>
                        </a:rPr>
                        <a:t>(a)</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600" b="1" i="0" u="none" strike="noStrike" kern="1200" baseline="0" dirty="0" smtClean="0">
                          <a:solidFill>
                            <a:schemeClr val="tx1"/>
                          </a:solidFill>
                          <a:latin typeface="Arial" panose="020B0604020202020204" pitchFamily="34" charset="0"/>
                          <a:ea typeface="+mn-ea"/>
                          <a:cs typeface="Arial" panose="020B0604020202020204" pitchFamily="34" charset="0"/>
                        </a:rPr>
                        <a:t>Responses include: </a:t>
                      </a:r>
                    </a:p>
                    <a:p>
                      <a:pPr marL="285750" indent="-285750">
                        <a:buFont typeface="Arial" panose="020B0604020202020204" pitchFamily="34" charset="0"/>
                        <a:buChar char="•"/>
                      </a:pPr>
                      <a:r>
                        <a:rPr kumimoji="0" lang="en-GB" sz="1600" b="0" i="0" u="none" strike="noStrike" kern="1200" baseline="0" dirty="0" smtClean="0">
                          <a:solidFill>
                            <a:schemeClr val="tx1"/>
                          </a:solidFill>
                          <a:latin typeface="Arial" panose="020B0604020202020204" pitchFamily="34" charset="0"/>
                          <a:ea typeface="+mn-ea"/>
                          <a:cs typeface="Arial" panose="020B0604020202020204" pitchFamily="34" charset="0"/>
                        </a:rPr>
                        <a:t>financial constraint </a:t>
                      </a:r>
                    </a:p>
                    <a:p>
                      <a:pPr marL="285750" indent="-285750">
                        <a:buFont typeface="Arial" panose="020B0604020202020204" pitchFamily="34" charset="0"/>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limits what can be achieved </a:t>
                      </a:r>
                    </a:p>
                    <a:p>
                      <a:pPr marL="285750" indent="-285750">
                        <a:buFont typeface="Arial" panose="020B0604020202020204" pitchFamily="34" charset="0"/>
                        <a:buChar char="•"/>
                      </a:pPr>
                      <a:r>
                        <a:rPr kumimoji="0" lang="en-GB" sz="1600" b="0" i="0" u="none" strike="noStrike" kern="1200" baseline="0" dirty="0" smtClean="0">
                          <a:solidFill>
                            <a:schemeClr val="tx1"/>
                          </a:solidFill>
                          <a:latin typeface="Arial" panose="020B0604020202020204" pitchFamily="34" charset="0"/>
                          <a:ea typeface="+mn-ea"/>
                          <a:cs typeface="Arial" panose="020B0604020202020204" pitchFamily="34" charset="0"/>
                        </a:rPr>
                        <a:t>less effective/less well known </a:t>
                      </a:r>
                    </a:p>
                    <a:p>
                      <a:pPr marL="285750" indent="-285750">
                        <a:buFont typeface="Arial" panose="020B0604020202020204" pitchFamily="34" charset="0"/>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take longer to build up a customer base </a:t>
                      </a:r>
                    </a:p>
                    <a:p>
                      <a:pPr marL="285750" indent="-285750">
                        <a:buFont typeface="Arial" panose="020B0604020202020204" pitchFamily="34" charset="0"/>
                        <a:buChar char="•"/>
                      </a:pPr>
                      <a:r>
                        <a:rPr kumimoji="0" lang="en-GB" sz="1600" b="0" i="0" u="none" strike="noStrike" kern="1200" baseline="0" dirty="0" smtClean="0">
                          <a:solidFill>
                            <a:schemeClr val="tx1"/>
                          </a:solidFill>
                          <a:latin typeface="Arial" panose="020B0604020202020204" pitchFamily="34" charset="0"/>
                          <a:ea typeface="+mn-ea"/>
                          <a:cs typeface="Arial" panose="020B0604020202020204" pitchFamily="34" charset="0"/>
                        </a:rPr>
                        <a:t>market in stages </a:t>
                      </a:r>
                    </a:p>
                    <a:p>
                      <a:pPr marL="285750" indent="-285750">
                        <a:buFont typeface="Arial" panose="020B0604020202020204" pitchFamily="34" charset="0"/>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may not be able to afford a marketing specialist </a:t>
                      </a:r>
                    </a:p>
                    <a:p>
                      <a:pPr marL="285750" indent="-285750">
                        <a:buFont typeface="Arial" panose="020B0604020202020204" pitchFamily="34" charset="0"/>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may need to do more of the marketing themselves </a:t>
                      </a:r>
                    </a:p>
                    <a:p>
                      <a:pPr marL="285750" indent="-285750">
                        <a:buFont typeface="Arial" panose="020B0604020202020204" pitchFamily="34" charset="0"/>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expensive methods ruled out e.g. </a:t>
                      </a:r>
                      <a:r>
                        <a:rPr kumimoji="0" lang="en-US" sz="1600" b="0" i="0" u="none" strike="noStrike" kern="1200" baseline="0" dirty="0" err="1" smtClean="0">
                          <a:solidFill>
                            <a:schemeClr val="tx1"/>
                          </a:solidFill>
                          <a:latin typeface="Arial" panose="020B0604020202020204" pitchFamily="34" charset="0"/>
                          <a:ea typeface="+mn-ea"/>
                          <a:cs typeface="Arial" panose="020B0604020202020204" pitchFamily="34" charset="0"/>
                        </a:rPr>
                        <a:t>tv</a:t>
                      </a: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pPr marL="285750" indent="-285750">
                        <a:buFont typeface="Arial" panose="020B0604020202020204" pitchFamily="34" charset="0"/>
                        <a:buChar char="•"/>
                      </a:pPr>
                      <a:r>
                        <a:rPr kumimoji="0" lang="en-GB" sz="1600" b="0" i="0" u="none" strike="noStrike" kern="1200" baseline="0" dirty="0" smtClean="0">
                          <a:solidFill>
                            <a:schemeClr val="tx1"/>
                          </a:solidFill>
                          <a:latin typeface="Arial" panose="020B0604020202020204" pitchFamily="34" charset="0"/>
                          <a:ea typeface="+mn-ea"/>
                          <a:cs typeface="Arial" panose="020B0604020202020204" pitchFamily="34" charset="0"/>
                        </a:rPr>
                        <a:t>concentrate efforts </a:t>
                      </a:r>
                    </a:p>
                    <a:p>
                      <a:pPr marL="285750" indent="-285750">
                        <a:buFont typeface="Arial" panose="020B0604020202020204" pitchFamily="34" charset="0"/>
                        <a:buChar char="•"/>
                      </a:pPr>
                      <a:r>
                        <a:rPr kumimoji="0" lang="en-GB" sz="1600" b="0" i="0" u="none" strike="noStrike" kern="1200" baseline="0" dirty="0" smtClean="0">
                          <a:solidFill>
                            <a:schemeClr val="tx1"/>
                          </a:solidFill>
                          <a:latin typeface="Arial" panose="020B0604020202020204" pitchFamily="34" charset="0"/>
                          <a:ea typeface="+mn-ea"/>
                          <a:cs typeface="Arial" panose="020B0604020202020204" pitchFamily="34" charset="0"/>
                        </a:rPr>
                        <a:t>rely on cheaper methods </a:t>
                      </a:r>
                    </a:p>
                    <a:p>
                      <a:pPr marL="285750" indent="-285750">
                        <a:buFont typeface="Arial" panose="020B0604020202020204" pitchFamily="34" charset="0"/>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make use of social media. </a:t>
                      </a:r>
                    </a:p>
                    <a:p>
                      <a:endParaRPr kumimoji="0" lang="en-GB" sz="16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6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p>
                    <a:p>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e.g. Eric and Percy could not afford to advertise on television </a:t>
                      </a:r>
                      <a:r>
                        <a:rPr kumimoji="0" lang="en-US" sz="16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instead they might have to rely on cheaper methods such as delivering flyers in the local area </a:t>
                      </a:r>
                      <a:r>
                        <a:rPr kumimoji="0" lang="en-US" sz="16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600" dirty="0" smtClean="0">
                          <a:latin typeface="Arial" panose="020B0604020202020204" pitchFamily="34" charset="0"/>
                          <a:cs typeface="Arial" panose="020B060402020202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One mark for a correct identification, plus a further one mark for an explanation. 	</a:t>
                      </a:r>
                    </a:p>
                    <a:p>
                      <a:endParaRPr kumimoji="0" lang="en-GB" sz="16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72107410"/>
      </p:ext>
    </p:extLst>
  </p:cSld>
  <p:clrMapOvr>
    <a:masterClrMapping/>
  </p:clrMapOvr>
  <p:transition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808407160"/>
              </p:ext>
            </p:extLst>
          </p:nvPr>
        </p:nvGraphicFramePr>
        <p:xfrm>
          <a:off x="251520" y="1052736"/>
          <a:ext cx="8568951" cy="4226560"/>
        </p:xfrm>
        <a:graphic>
          <a:graphicData uri="http://schemas.openxmlformats.org/drawingml/2006/table">
            <a:tbl>
              <a:tblPr firstRow="1" bandRow="1">
                <a:tableStyleId>{9D7B26C5-4107-4FEC-AEDC-1716B250A1EF}</a:tableStyleId>
              </a:tblPr>
              <a:tblGrid>
                <a:gridCol w="360040"/>
                <a:gridCol w="504056"/>
                <a:gridCol w="288032"/>
                <a:gridCol w="4032448"/>
                <a:gridCol w="1152128"/>
                <a:gridCol w="2232247"/>
              </a:tblGrid>
              <a:tr h="370840">
                <a:tc gridSpan="3">
                  <a:txBody>
                    <a:bodyPr/>
                    <a:lstStyle/>
                    <a:p>
                      <a:pPr algn="ctr"/>
                      <a:r>
                        <a:rPr lang="en-GB" sz="1700" dirty="0" smtClean="0">
                          <a:latin typeface="Arial" panose="020B0604020202020204" pitchFamily="34" charset="0"/>
                          <a:cs typeface="Arial" panose="020B0604020202020204" pitchFamily="34" charset="0"/>
                        </a:rPr>
                        <a:t>Question</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700" dirty="0" smtClean="0">
                          <a:latin typeface="Arial" panose="020B0604020202020204" pitchFamily="34" charset="0"/>
                          <a:cs typeface="Arial" panose="020B0604020202020204" pitchFamily="34" charset="0"/>
                        </a:rPr>
                        <a:t>Answer</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700" dirty="0" smtClean="0">
                          <a:latin typeface="Arial" panose="020B0604020202020204" pitchFamily="34" charset="0"/>
                          <a:cs typeface="Arial" panose="020B0604020202020204" pitchFamily="34" charset="0"/>
                        </a:rPr>
                        <a:t>Marks</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700" dirty="0" smtClean="0">
                          <a:latin typeface="Arial" panose="020B0604020202020204" pitchFamily="34" charset="0"/>
                          <a:cs typeface="Arial" panose="020B0604020202020204" pitchFamily="34" charset="0"/>
                        </a:rPr>
                        <a:t>Guidance</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900" dirty="0" smtClean="0">
                          <a:latin typeface="Arial" panose="020B0604020202020204" pitchFamily="34" charset="0"/>
                          <a:cs typeface="Arial" panose="020B0604020202020204" pitchFamily="34" charset="0"/>
                        </a:rPr>
                        <a:t>6</a:t>
                      </a:r>
                      <a:endParaRPr lang="en-GB" sz="19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IE" sz="1900" dirty="0" smtClean="0">
                          <a:latin typeface="Arial" panose="020B0604020202020204" pitchFamily="34" charset="0"/>
                          <a:cs typeface="Arial" panose="020B0604020202020204" pitchFamily="34" charset="0"/>
                        </a:rPr>
                        <a:t>(b)</a:t>
                      </a:r>
                      <a:endParaRPr lang="en-GB" sz="19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9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900" b="1" i="0" u="none" strike="noStrike" kern="1200" baseline="0" dirty="0" smtClean="0">
                          <a:solidFill>
                            <a:schemeClr val="tx1"/>
                          </a:solidFill>
                          <a:latin typeface="Arial" panose="020B0604020202020204" pitchFamily="34" charset="0"/>
                          <a:ea typeface="+mn-ea"/>
                          <a:cs typeface="Arial" panose="020B0604020202020204" pitchFamily="34" charset="0"/>
                        </a:rPr>
                        <a:t>Indicative content: </a:t>
                      </a:r>
                    </a:p>
                    <a:p>
                      <a:r>
                        <a:rPr kumimoji="0" lang="en-GB" sz="1900" b="0" i="0" u="none" strike="noStrike" kern="1200" baseline="0" dirty="0" smtClean="0">
                          <a:solidFill>
                            <a:schemeClr val="tx1"/>
                          </a:solidFill>
                          <a:latin typeface="Arial" panose="020B0604020202020204" pitchFamily="34" charset="0"/>
                          <a:ea typeface="+mn-ea"/>
                          <a:cs typeface="Arial" panose="020B0604020202020204" pitchFamily="34" charset="0"/>
                        </a:rPr>
                        <a:t>&lt; £6 = 31 respondents </a:t>
                      </a:r>
                    </a:p>
                    <a:p>
                      <a:r>
                        <a:rPr kumimoji="0" lang="en-GB" sz="1900" b="0" i="0" u="none" strike="noStrike" kern="1200" baseline="0" dirty="0" smtClean="0">
                          <a:solidFill>
                            <a:schemeClr val="tx1"/>
                          </a:solidFill>
                          <a:latin typeface="Arial" panose="020B0604020202020204" pitchFamily="34" charset="0"/>
                          <a:ea typeface="+mn-ea"/>
                          <a:cs typeface="Arial" panose="020B0604020202020204" pitchFamily="34" charset="0"/>
                        </a:rPr>
                        <a:t>£6 = 52 respondents </a:t>
                      </a:r>
                    </a:p>
                    <a:p>
                      <a:r>
                        <a:rPr kumimoji="0" lang="en-GB" sz="1900" b="0" i="0" u="none" strike="noStrike" kern="1200" baseline="0" dirty="0" smtClean="0">
                          <a:solidFill>
                            <a:schemeClr val="tx1"/>
                          </a:solidFill>
                          <a:latin typeface="Arial" panose="020B0604020202020204" pitchFamily="34" charset="0"/>
                          <a:ea typeface="+mn-ea"/>
                          <a:cs typeface="Arial" panose="020B0604020202020204" pitchFamily="34" charset="0"/>
                        </a:rPr>
                        <a:t>£7 = 62 respondents </a:t>
                      </a:r>
                    </a:p>
                    <a:p>
                      <a:r>
                        <a:rPr kumimoji="0" lang="en-US" sz="1900" b="0" i="0" u="none" strike="noStrike" kern="1200" baseline="0" dirty="0" smtClean="0">
                          <a:solidFill>
                            <a:schemeClr val="tx1"/>
                          </a:solidFill>
                          <a:latin typeface="Arial" panose="020B0604020202020204" pitchFamily="34" charset="0"/>
                          <a:ea typeface="+mn-ea"/>
                          <a:cs typeface="Arial" panose="020B0604020202020204" pitchFamily="34" charset="0"/>
                        </a:rPr>
                        <a:t>£8 = 76 respondents </a:t>
                      </a:r>
                      <a:r>
                        <a:rPr kumimoji="0" lang="en-US" sz="1900" b="1" i="0" u="none" strike="noStrike" kern="1200" baseline="0" dirty="0" smtClean="0">
                          <a:solidFill>
                            <a:schemeClr val="tx1"/>
                          </a:solidFill>
                          <a:latin typeface="Arial" panose="020B0604020202020204" pitchFamily="34" charset="0"/>
                          <a:ea typeface="+mn-ea"/>
                          <a:cs typeface="Arial" panose="020B0604020202020204" pitchFamily="34" charset="0"/>
                        </a:rPr>
                        <a:t>Answer: £8 </a:t>
                      </a:r>
                      <a:endParaRPr kumimoji="0" lang="en-US" sz="19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900" b="0" i="0" u="none" strike="noStrike" kern="1200" baseline="0" dirty="0" smtClean="0">
                          <a:solidFill>
                            <a:schemeClr val="tx1"/>
                          </a:solidFill>
                          <a:latin typeface="Arial" panose="020B0604020202020204" pitchFamily="34" charset="0"/>
                          <a:ea typeface="+mn-ea"/>
                          <a:cs typeface="Arial" panose="020B0604020202020204" pitchFamily="34" charset="0"/>
                        </a:rPr>
                        <a:t>£9 = 55 respondents </a:t>
                      </a:r>
                    </a:p>
                    <a:p>
                      <a:r>
                        <a:rPr kumimoji="0" lang="en-GB" sz="1900" b="0" i="0" u="none" strike="noStrike" kern="1200" baseline="0" dirty="0" smtClean="0">
                          <a:solidFill>
                            <a:schemeClr val="tx1"/>
                          </a:solidFill>
                          <a:latin typeface="Arial" panose="020B0604020202020204" pitchFamily="34" charset="0"/>
                          <a:ea typeface="+mn-ea"/>
                          <a:cs typeface="Arial" panose="020B0604020202020204" pitchFamily="34" charset="0"/>
                        </a:rPr>
                        <a:t>£10 = 25 respondents </a:t>
                      </a:r>
                    </a:p>
                    <a:p>
                      <a:r>
                        <a:rPr kumimoji="0" lang="en-GB" sz="1900" b="0" i="0" u="none" strike="noStrike" kern="1200" baseline="0" dirty="0" smtClean="0">
                          <a:solidFill>
                            <a:schemeClr val="tx1"/>
                          </a:solidFill>
                          <a:latin typeface="Arial" panose="020B0604020202020204" pitchFamily="34" charset="0"/>
                          <a:ea typeface="+mn-ea"/>
                          <a:cs typeface="Arial" panose="020B0604020202020204" pitchFamily="34" charset="0"/>
                        </a:rPr>
                        <a:t>&gt;£10 = 10 respondents </a:t>
                      </a:r>
                    </a:p>
                    <a:p>
                      <a:endParaRPr kumimoji="0" lang="en-GB" sz="19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9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p>
                    <a:p>
                      <a:r>
                        <a:rPr kumimoji="0" lang="en-GB" sz="1900" b="0" i="0" u="none" strike="noStrike" kern="1200" baseline="0" dirty="0" smtClean="0">
                          <a:solidFill>
                            <a:schemeClr val="tx1"/>
                          </a:solidFill>
                          <a:latin typeface="Arial" panose="020B0604020202020204" pitchFamily="34" charset="0"/>
                          <a:ea typeface="+mn-ea"/>
                          <a:cs typeface="Arial" panose="020B0604020202020204" pitchFamily="34" charset="0"/>
                        </a:rPr>
                        <a:t>e.g. £8 </a:t>
                      </a:r>
                      <a:r>
                        <a:rPr kumimoji="0" lang="en-GB" sz="1900" b="1" i="0" u="none" strike="noStrike" kern="1200" baseline="0" dirty="0" smtClean="0">
                          <a:solidFill>
                            <a:schemeClr val="tx1"/>
                          </a:solidFill>
                          <a:latin typeface="Arial" panose="020B0604020202020204" pitchFamily="34" charset="0"/>
                          <a:ea typeface="+mn-ea"/>
                          <a:cs typeface="Arial" panose="020B0604020202020204" pitchFamily="34" charset="0"/>
                        </a:rPr>
                        <a:t>(2) </a:t>
                      </a:r>
                      <a:endParaRPr kumimoji="0" lang="en-GB" sz="19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900" b="0" i="0" u="none" strike="noStrike" kern="1200" baseline="0" dirty="0" smtClean="0">
                          <a:solidFill>
                            <a:schemeClr val="tx1"/>
                          </a:solidFill>
                          <a:latin typeface="Arial" panose="020B0604020202020204" pitchFamily="34" charset="0"/>
                          <a:ea typeface="+mn-ea"/>
                          <a:cs typeface="Arial" panose="020B0604020202020204" pitchFamily="34" charset="0"/>
                        </a:rPr>
                        <a:t>e.g. 8+11+16+13+14+14 = 76 </a:t>
                      </a:r>
                      <a:r>
                        <a:rPr kumimoji="0" lang="en-GB" sz="1900" b="1" i="0" u="none" strike="noStrike" kern="1200" baseline="0" dirty="0" smtClean="0">
                          <a:solidFill>
                            <a:schemeClr val="tx1"/>
                          </a:solidFill>
                          <a:latin typeface="Arial" panose="020B0604020202020204" pitchFamily="34" charset="0"/>
                          <a:ea typeface="+mn-ea"/>
                          <a:cs typeface="Arial" panose="020B0604020202020204" pitchFamily="34" charset="0"/>
                        </a:rPr>
                        <a:t>(1) </a:t>
                      </a:r>
                      <a:endParaRPr kumimoji="0" lang="en-GB" sz="19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900" b="0" i="0" u="none" strike="noStrike" kern="1200" baseline="0" dirty="0" smtClean="0">
                          <a:solidFill>
                            <a:schemeClr val="tx1"/>
                          </a:solidFill>
                          <a:latin typeface="Arial" panose="020B0604020202020204" pitchFamily="34" charset="0"/>
                          <a:ea typeface="+mn-ea"/>
                          <a:cs typeface="Arial" panose="020B0604020202020204" pitchFamily="34" charset="0"/>
                        </a:rPr>
                        <a:t>e.g. £608 </a:t>
                      </a:r>
                      <a:r>
                        <a:rPr kumimoji="0" lang="en-GB" sz="1900" b="1" i="0" u="none" strike="noStrike" kern="1200" baseline="0" dirty="0" smtClean="0">
                          <a:solidFill>
                            <a:schemeClr val="tx1"/>
                          </a:solidFill>
                          <a:latin typeface="Arial" panose="020B0604020202020204" pitchFamily="34" charset="0"/>
                          <a:ea typeface="+mn-ea"/>
                          <a:cs typeface="Arial" panose="020B0604020202020204" pitchFamily="34" charset="0"/>
                        </a:rPr>
                        <a:t>(1) </a:t>
                      </a:r>
                      <a:endParaRPr kumimoji="0" lang="en-GB" sz="19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900" dirty="0" smtClean="0">
                          <a:latin typeface="Arial" panose="020B0604020202020204" pitchFamily="34" charset="0"/>
                          <a:cs typeface="Arial" panose="020B060402020202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900" b="0" i="0" u="none" strike="noStrike" kern="1200" baseline="0" dirty="0" smtClean="0">
                          <a:solidFill>
                            <a:schemeClr val="tx1"/>
                          </a:solidFill>
                          <a:latin typeface="Arial" panose="020B0604020202020204" pitchFamily="34" charset="0"/>
                          <a:ea typeface="+mn-ea"/>
                          <a:cs typeface="Arial" panose="020B0604020202020204" pitchFamily="34" charset="0"/>
                        </a:rPr>
                        <a:t>Up to two marks. </a:t>
                      </a:r>
                    </a:p>
                    <a:p>
                      <a:endParaRPr kumimoji="0" lang="en-US" sz="19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900" b="0" i="0" u="none" strike="noStrike" kern="1200" baseline="0" dirty="0" smtClean="0">
                          <a:solidFill>
                            <a:schemeClr val="tx1"/>
                          </a:solidFill>
                          <a:latin typeface="Arial" panose="020B0604020202020204" pitchFamily="34" charset="0"/>
                          <a:ea typeface="+mn-ea"/>
                          <a:cs typeface="Arial" panose="020B0604020202020204" pitchFamily="34" charset="0"/>
                        </a:rPr>
                        <a:t>Award full marks for the correct answer: 8. </a:t>
                      </a:r>
                    </a:p>
                    <a:p>
                      <a:endParaRPr kumimoji="0" lang="en-US" sz="19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900" b="0" i="0" u="none" strike="noStrike" kern="1200" baseline="0" dirty="0" smtClean="0">
                          <a:solidFill>
                            <a:schemeClr val="tx1"/>
                          </a:solidFill>
                          <a:latin typeface="Arial" panose="020B0604020202020204" pitchFamily="34" charset="0"/>
                          <a:ea typeface="+mn-ea"/>
                          <a:cs typeface="Arial" panose="020B0604020202020204" pitchFamily="34" charset="0"/>
                        </a:rPr>
                        <a:t>Otherwise max 1 mark for 76 respondents (at £8) or attempts to work out the revenue (76 * £8 = £608).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292380728"/>
      </p:ext>
    </p:extLst>
  </p:cSld>
  <p:clrMapOvr>
    <a:masterClrMapping/>
  </p:clrMapOvr>
  <p:transition advClick="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1498278957"/>
              </p:ext>
            </p:extLst>
          </p:nvPr>
        </p:nvGraphicFramePr>
        <p:xfrm>
          <a:off x="251520" y="1052736"/>
          <a:ext cx="8568951" cy="5400040"/>
        </p:xfrm>
        <a:graphic>
          <a:graphicData uri="http://schemas.openxmlformats.org/drawingml/2006/table">
            <a:tbl>
              <a:tblPr firstRow="1" bandRow="1">
                <a:tableStyleId>{9D7B26C5-4107-4FEC-AEDC-1716B250A1EF}</a:tableStyleId>
              </a:tblPr>
              <a:tblGrid>
                <a:gridCol w="360040"/>
                <a:gridCol w="504056"/>
                <a:gridCol w="288032"/>
                <a:gridCol w="4032448"/>
                <a:gridCol w="1152128"/>
                <a:gridCol w="2232247"/>
              </a:tblGrid>
              <a:tr h="370840">
                <a:tc gridSpan="3">
                  <a:txBody>
                    <a:bodyPr/>
                    <a:lstStyle/>
                    <a:p>
                      <a:pPr algn="ctr"/>
                      <a:r>
                        <a:rPr lang="en-GB" sz="1700" dirty="0" smtClean="0">
                          <a:latin typeface="Arial" panose="020B0604020202020204" pitchFamily="34" charset="0"/>
                          <a:cs typeface="Arial" panose="020B0604020202020204" pitchFamily="34" charset="0"/>
                        </a:rPr>
                        <a:t>Question</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700" dirty="0" smtClean="0">
                          <a:latin typeface="Arial" panose="020B0604020202020204" pitchFamily="34" charset="0"/>
                          <a:cs typeface="Arial" panose="020B0604020202020204" pitchFamily="34" charset="0"/>
                        </a:rPr>
                        <a:t>Answer</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700" dirty="0" smtClean="0">
                          <a:latin typeface="Arial" panose="020B0604020202020204" pitchFamily="34" charset="0"/>
                          <a:cs typeface="Arial" panose="020B0604020202020204" pitchFamily="34" charset="0"/>
                        </a:rPr>
                        <a:t>Marks</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700" dirty="0" smtClean="0">
                          <a:latin typeface="Arial" panose="020B0604020202020204" pitchFamily="34" charset="0"/>
                          <a:cs typeface="Arial" panose="020B0604020202020204" pitchFamily="34" charset="0"/>
                        </a:rPr>
                        <a:t>Guidance</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800" dirty="0" smtClean="0">
                          <a:latin typeface="Arial" panose="020B0604020202020204" pitchFamily="34" charset="0"/>
                          <a:cs typeface="Arial" panose="020B0604020202020204" pitchFamily="34" charset="0"/>
                        </a:rPr>
                        <a:t>6</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IE" sz="1800" dirty="0" smtClean="0">
                          <a:latin typeface="Arial" panose="020B0604020202020204" pitchFamily="34" charset="0"/>
                          <a:cs typeface="Arial" panose="020B0604020202020204" pitchFamily="34" charset="0"/>
                        </a:rPr>
                        <a:t>(c)</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Indicative content: </a:t>
                      </a:r>
                    </a:p>
                    <a:p>
                      <a:pPr marL="285750" indent="-285750">
                        <a:buFont typeface="Arial" panose="020B0604020202020204" pitchFamily="34" charset="0"/>
                        <a:buChar char="•"/>
                      </a:pPr>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threat of new entrants </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threat of substitute products or services </a:t>
                      </a:r>
                    </a:p>
                    <a:p>
                      <a:pPr marL="285750" indent="-285750">
                        <a:buFont typeface="Arial" panose="020B0604020202020204" pitchFamily="34" charset="0"/>
                        <a:buChar char="•"/>
                      </a:pPr>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bargaining power of customers </a:t>
                      </a:r>
                    </a:p>
                    <a:p>
                      <a:pPr marL="285750" indent="-285750">
                        <a:buFont typeface="Arial" panose="020B0604020202020204" pitchFamily="34" charset="0"/>
                        <a:buChar char="•"/>
                      </a:pPr>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bargaining power of suppliers </a:t>
                      </a:r>
                    </a:p>
                    <a:p>
                      <a:pPr marL="285750" indent="-285750">
                        <a:buFont typeface="Arial" panose="020B0604020202020204" pitchFamily="34" charset="0"/>
                        <a:buChar char="•"/>
                      </a:pPr>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intensity of competitive rivalry </a:t>
                      </a:r>
                    </a:p>
                    <a:p>
                      <a:endPar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p>
                    <a:p>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e.g. Porter’s Five Forces model says that Eric and Percy need to take into account the intensity of competitive rivalry </a:t>
                      </a:r>
                      <a:r>
                        <a:rPr kumimoji="0" lang="en-US" sz="18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If there is strong competition in the area then this will limit how much Eric and Percy can charge. If they charge too much of a premium then the corporate customer would book with the competition </a:t>
                      </a:r>
                      <a:r>
                        <a:rPr kumimoji="0" lang="en-US" sz="18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800" dirty="0" smtClean="0">
                          <a:latin typeface="Arial" panose="020B0604020202020204" pitchFamily="34" charset="0"/>
                          <a:cs typeface="Arial" panose="020B060402020202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One mark for a correct identification, plus a further one mark for an explanation. 	</a:t>
                      </a:r>
                    </a:p>
                    <a:p>
                      <a:endPar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914203258"/>
      </p:ext>
    </p:extLst>
  </p:cSld>
  <p:clrMapOvr>
    <a:masterClrMapping/>
  </p:clrMapOvr>
  <p:transition advClick="0"/>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3083537309"/>
              </p:ext>
            </p:extLst>
          </p:nvPr>
        </p:nvGraphicFramePr>
        <p:xfrm>
          <a:off x="251520" y="1052736"/>
          <a:ext cx="8568951" cy="4577080"/>
        </p:xfrm>
        <a:graphic>
          <a:graphicData uri="http://schemas.openxmlformats.org/drawingml/2006/table">
            <a:tbl>
              <a:tblPr firstRow="1" bandRow="1">
                <a:tableStyleId>{9D7B26C5-4107-4FEC-AEDC-1716B250A1EF}</a:tableStyleId>
              </a:tblPr>
              <a:tblGrid>
                <a:gridCol w="360040"/>
                <a:gridCol w="504056"/>
                <a:gridCol w="288032"/>
                <a:gridCol w="4032448"/>
                <a:gridCol w="1152128"/>
                <a:gridCol w="2232247"/>
              </a:tblGrid>
              <a:tr h="370840">
                <a:tc gridSpan="3">
                  <a:txBody>
                    <a:bodyPr/>
                    <a:lstStyle/>
                    <a:p>
                      <a:pPr algn="ctr"/>
                      <a:r>
                        <a:rPr lang="en-GB" sz="1700" dirty="0" smtClean="0">
                          <a:latin typeface="Arial" panose="020B0604020202020204" pitchFamily="34" charset="0"/>
                          <a:cs typeface="Arial" panose="020B0604020202020204" pitchFamily="34" charset="0"/>
                        </a:rPr>
                        <a:t>Question</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700" dirty="0" smtClean="0">
                          <a:latin typeface="Arial" panose="020B0604020202020204" pitchFamily="34" charset="0"/>
                          <a:cs typeface="Arial" panose="020B0604020202020204" pitchFamily="34" charset="0"/>
                        </a:rPr>
                        <a:t>Answer</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700" dirty="0" smtClean="0">
                          <a:latin typeface="Arial" panose="020B0604020202020204" pitchFamily="34" charset="0"/>
                          <a:cs typeface="Arial" panose="020B0604020202020204" pitchFamily="34" charset="0"/>
                        </a:rPr>
                        <a:t>Marks</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700" dirty="0" smtClean="0">
                          <a:latin typeface="Arial" panose="020B0604020202020204" pitchFamily="34" charset="0"/>
                          <a:cs typeface="Arial" panose="020B0604020202020204" pitchFamily="34" charset="0"/>
                        </a:rPr>
                        <a:t>Guidance</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800" dirty="0" smtClean="0">
                          <a:latin typeface="Arial" panose="020B0604020202020204" pitchFamily="34" charset="0"/>
                          <a:cs typeface="Arial" panose="020B0604020202020204" pitchFamily="34" charset="0"/>
                        </a:rPr>
                        <a:t>7</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IE" sz="1800" dirty="0" smtClean="0">
                          <a:latin typeface="Arial" panose="020B0604020202020204" pitchFamily="34" charset="0"/>
                          <a:cs typeface="Arial" panose="020B0604020202020204" pitchFamily="34" charset="0"/>
                        </a:rPr>
                        <a:t>(a)</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Responses include: </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quantitative – numerical, statistical, mathematical, factual, capable of being proven/disproven. </a:t>
                      </a:r>
                    </a:p>
                    <a:p>
                      <a:pPr marL="285750" indent="-285750">
                        <a:buFont typeface="Arial" panose="020B0604020202020204" pitchFamily="34" charset="0"/>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qualitative – non-numerical, descriptive, preferences, based on opinion, not provable </a:t>
                      </a:r>
                    </a:p>
                    <a:p>
                      <a:endPar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p>
                    <a:p>
                      <a:endPar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e.g. Quantitative information attempts to present facts as numbers </a:t>
                      </a:r>
                      <a:r>
                        <a:rPr kumimoji="0" lang="en-US" sz="18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whereas qualitative information is based on feelings and is seen as a matter of opinion </a:t>
                      </a:r>
                      <a:r>
                        <a:rPr kumimoji="0" lang="en-US" sz="18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800" dirty="0" smtClean="0">
                          <a:latin typeface="Arial" panose="020B0604020202020204" pitchFamily="34" charset="0"/>
                          <a:cs typeface="Arial" panose="020B060402020202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One mark for quantitative. </a:t>
                      </a:r>
                    </a:p>
                    <a:p>
                      <a:r>
                        <a:rPr kumimoji="0" lang="en-GB" sz="1800" b="0" i="0" u="none" strike="noStrike" kern="1200" baseline="0" dirty="0" smtClean="0">
                          <a:solidFill>
                            <a:schemeClr val="tx1"/>
                          </a:solidFill>
                          <a:latin typeface="Arial" panose="020B0604020202020204" pitchFamily="34" charset="0"/>
                          <a:ea typeface="+mn-ea"/>
                          <a:cs typeface="Arial" panose="020B0604020202020204" pitchFamily="34" charset="0"/>
                        </a:rPr>
                        <a:t>One mark for qualitative.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87356405"/>
      </p:ext>
    </p:extLst>
  </p:cSld>
  <p:clrMapOvr>
    <a:masterClrMapping/>
  </p:clrMapOvr>
  <p:transition advClick="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116259916"/>
              </p:ext>
            </p:extLst>
          </p:nvPr>
        </p:nvGraphicFramePr>
        <p:xfrm>
          <a:off x="251520" y="1089104"/>
          <a:ext cx="8568951" cy="5582920"/>
        </p:xfrm>
        <a:graphic>
          <a:graphicData uri="http://schemas.openxmlformats.org/drawingml/2006/table">
            <a:tbl>
              <a:tblPr firstRow="1" bandRow="1">
                <a:tableStyleId>{9D7B26C5-4107-4FEC-AEDC-1716B250A1EF}</a:tableStyleId>
              </a:tblPr>
              <a:tblGrid>
                <a:gridCol w="360040"/>
                <a:gridCol w="504056"/>
                <a:gridCol w="288032"/>
                <a:gridCol w="4392488"/>
                <a:gridCol w="792088"/>
                <a:gridCol w="2232247"/>
              </a:tblGrid>
              <a:tr h="370840">
                <a:tc gridSpan="3">
                  <a:txBody>
                    <a:bodyPr/>
                    <a:lstStyle/>
                    <a:p>
                      <a:pPr algn="ctr"/>
                      <a:r>
                        <a:rPr lang="en-GB" sz="1500" dirty="0" smtClean="0">
                          <a:latin typeface="Arial" panose="020B0604020202020204" pitchFamily="34" charset="0"/>
                          <a:cs typeface="Arial" panose="020B0604020202020204" pitchFamily="34" charset="0"/>
                        </a:rPr>
                        <a:t>Question</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00" dirty="0" smtClean="0">
                          <a:latin typeface="Arial" panose="020B0604020202020204" pitchFamily="34" charset="0"/>
                          <a:cs typeface="Arial" panose="020B0604020202020204" pitchFamily="34" charset="0"/>
                        </a:rPr>
                        <a:t>Answer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500" dirty="0" smtClean="0">
                          <a:latin typeface="Arial" panose="020B0604020202020204" pitchFamily="34" charset="0"/>
                          <a:cs typeface="Arial" panose="020B0604020202020204" pitchFamily="34" charset="0"/>
                        </a:rPr>
                        <a:t>Marks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smtClean="0">
                          <a:latin typeface="Arial" panose="020B0604020202020204" pitchFamily="34" charset="0"/>
                          <a:cs typeface="Arial" panose="020B0604020202020204" pitchFamily="34" charset="0"/>
                        </a:rPr>
                        <a:t>Guidance</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73776">
                <a:tc>
                  <a:txBody>
                    <a:bodyPr/>
                    <a:lstStyle/>
                    <a:p>
                      <a:pPr algn="ctr">
                        <a:spcAft>
                          <a:spcPts val="300"/>
                        </a:spcAft>
                      </a:pPr>
                      <a:r>
                        <a:rPr lang="en-GB" sz="1400" dirty="0" smtClean="0">
                          <a:latin typeface="Arial" panose="020B0604020202020204" pitchFamily="34" charset="0"/>
                          <a:cs typeface="Arial" panose="020B0604020202020204" pitchFamily="34" charset="0"/>
                        </a:rPr>
                        <a:t>7</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IE" sz="1400" dirty="0" smtClean="0">
                          <a:latin typeface="Arial" panose="020B0604020202020204" pitchFamily="34" charset="0"/>
                          <a:cs typeface="Arial" panose="020B0604020202020204" pitchFamily="34" charset="0"/>
                        </a:rPr>
                        <a:t>(a)</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Use level of response criteria: </a:t>
                      </a:r>
                    </a:p>
                    <a:p>
                      <a:r>
                        <a:rPr kumimoji="0" lang="en-GB" sz="1400" b="1" i="0" u="none" strike="noStrike" kern="1200" baseline="0" dirty="0" smtClean="0">
                          <a:solidFill>
                            <a:schemeClr val="tx1"/>
                          </a:solidFill>
                          <a:latin typeface="Arial" panose="020B0604020202020204" pitchFamily="34" charset="0"/>
                          <a:ea typeface="+mn-ea"/>
                          <a:cs typeface="Arial" panose="020B0604020202020204" pitchFamily="34" charset="0"/>
                        </a:rPr>
                        <a:t>Responses include: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risk e.g. degree, nature, attitude towards; financial, non-financial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degree of uncertainty e.g. accuracy of forecasts, dependence on external variables, extent of change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external business environment e.g. interest rates, disposable income, social trends, lack of market power, UK spending patterns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internal business environment e.g. family business, need to support two families, work-life balance </a:t>
                      </a:r>
                    </a:p>
                    <a:p>
                      <a:pPr marL="285750" indent="-285750">
                        <a:buFont typeface="Arial" panose="020B0604020202020204" pitchFamily="34" charset="0"/>
                        <a:buChar char="•"/>
                      </a:pPr>
                      <a:r>
                        <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core competencies e.g. farming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key personnel e.g. leadership style, owners’ strengths/weaknesses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family situation e.g. Marie unemployed, twins hoping to go to university; Pat part-time school cook, young daughter </a:t>
                      </a:r>
                    </a:p>
                    <a:p>
                      <a:pPr marL="285750" indent="-285750">
                        <a:buFont typeface="Arial" panose="020B0604020202020204" pitchFamily="34" charset="0"/>
                        <a:buChar char="•"/>
                      </a:pPr>
                      <a:r>
                        <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experience/expertise/skills e.g. catering, paintballing</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potential for bias e.g. Eric </a:t>
                      </a:r>
                      <a:r>
                        <a:rPr kumimoji="0" lang="en-US" sz="1400" b="0" i="0" u="none" strike="noStrike" kern="1200" baseline="0" dirty="0" err="1" smtClean="0">
                          <a:solidFill>
                            <a:schemeClr val="tx1"/>
                          </a:solidFill>
                          <a:latin typeface="Arial" panose="020B0604020202020204" pitchFamily="34" charset="0"/>
                          <a:ea typeface="+mn-ea"/>
                          <a:cs typeface="Arial" panose="020B0604020202020204" pitchFamily="34" charset="0"/>
                        </a:rPr>
                        <a:t>favours</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Option 3, accuracy of Percy’s occupancy forecast for Option 2.</a:t>
                      </a:r>
                      <a:endPar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400" dirty="0" smtClean="0">
                          <a:latin typeface="Arial" panose="020B0604020202020204" pitchFamily="34" charset="0"/>
                          <a:cs typeface="Arial" panose="020B0604020202020204" pitchFamily="34"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NB: This question can be answered from a general business perspective or from the perspective of a specific pathway/function (or a hybrid of both). In all cases the same level of response criteria apply. </a:t>
                      </a:r>
                    </a:p>
                    <a:p>
                      <a:r>
                        <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Levels of response </a:t>
                      </a: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Level 4 (13 - 16 marks) </a:t>
                      </a: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Candidate recommends and justifies which option </a:t>
                      </a:r>
                      <a:r>
                        <a:rPr kumimoji="0" lang="en-US" sz="1400" b="0" i="1" u="none" strike="noStrike" kern="1200" baseline="0" dirty="0" smtClean="0">
                          <a:solidFill>
                            <a:schemeClr val="tx1"/>
                          </a:solidFill>
                          <a:latin typeface="Arial" panose="020B0604020202020204" pitchFamily="34" charset="0"/>
                          <a:ea typeface="+mn-ea"/>
                          <a:cs typeface="Arial" panose="020B0604020202020204" pitchFamily="34" charset="0"/>
                        </a:rPr>
                        <a:t>Wattam Grove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should take using quantitative and/or qualitative argument. </a:t>
                      </a:r>
                    </a:p>
                    <a:p>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Level 3 (9 - 12 marks) </a:t>
                      </a:r>
                      <a:endPar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Candidate analyses one or more options under consideration at </a:t>
                      </a:r>
                      <a:r>
                        <a:rPr kumimoji="0" lang="en-US" sz="1400" b="0" i="1" u="none" strike="noStrike" kern="1200" baseline="0" dirty="0" smtClean="0">
                          <a:solidFill>
                            <a:schemeClr val="tx1"/>
                          </a:solidFill>
                          <a:latin typeface="Arial" panose="020B0604020202020204" pitchFamily="34" charset="0"/>
                          <a:ea typeface="+mn-ea"/>
                          <a:cs typeface="Arial" panose="020B0604020202020204" pitchFamily="34" charset="0"/>
                        </a:rPr>
                        <a:t>Wattam Grove. </a:t>
                      </a:r>
                      <a:endPar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368534347"/>
      </p:ext>
    </p:extLst>
  </p:cSld>
  <p:clrMapOvr>
    <a:masterClrMapping/>
  </p:clrMapOvr>
  <p:transition advClick="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1689019227"/>
              </p:ext>
            </p:extLst>
          </p:nvPr>
        </p:nvGraphicFramePr>
        <p:xfrm>
          <a:off x="251520" y="1119585"/>
          <a:ext cx="8568951" cy="5549775"/>
        </p:xfrm>
        <a:graphic>
          <a:graphicData uri="http://schemas.openxmlformats.org/drawingml/2006/table">
            <a:tbl>
              <a:tblPr firstRow="1" bandRow="1">
                <a:tableStyleId>{9D7B26C5-4107-4FEC-AEDC-1716B250A1EF}</a:tableStyleId>
              </a:tblPr>
              <a:tblGrid>
                <a:gridCol w="360040"/>
                <a:gridCol w="504056"/>
                <a:gridCol w="288032"/>
                <a:gridCol w="4392488"/>
                <a:gridCol w="792088"/>
                <a:gridCol w="2232247"/>
              </a:tblGrid>
              <a:tr h="221183">
                <a:tc gridSpan="3">
                  <a:txBody>
                    <a:bodyPr/>
                    <a:lstStyle/>
                    <a:p>
                      <a:pPr algn="ctr"/>
                      <a:r>
                        <a:rPr lang="en-GB" sz="1500" dirty="0" smtClean="0">
                          <a:latin typeface="Arial" panose="020B0604020202020204" pitchFamily="34" charset="0"/>
                          <a:cs typeface="Arial" panose="020B0604020202020204" pitchFamily="34" charset="0"/>
                        </a:rPr>
                        <a:t>Question</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00" dirty="0" smtClean="0">
                          <a:latin typeface="Arial" panose="020B0604020202020204" pitchFamily="34" charset="0"/>
                          <a:cs typeface="Arial" panose="020B0604020202020204" pitchFamily="34" charset="0"/>
                        </a:rPr>
                        <a:t>Answer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500" dirty="0" smtClean="0">
                          <a:latin typeface="Arial" panose="020B0604020202020204" pitchFamily="34" charset="0"/>
                          <a:cs typeface="Arial" panose="020B0604020202020204" pitchFamily="34" charset="0"/>
                        </a:rPr>
                        <a:t>Marks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smtClean="0">
                          <a:latin typeface="Arial" panose="020B0604020202020204" pitchFamily="34" charset="0"/>
                          <a:cs typeface="Arial" panose="020B0604020202020204" pitchFamily="34" charset="0"/>
                        </a:rPr>
                        <a:t>Guidance</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229735">
                <a:tc>
                  <a:txBody>
                    <a:bodyPr/>
                    <a:lstStyle/>
                    <a:p>
                      <a:pPr algn="ctr">
                        <a:spcAft>
                          <a:spcPts val="300"/>
                        </a:spcAft>
                      </a:pPr>
                      <a:r>
                        <a:rPr lang="en-GB" sz="1400" dirty="0" smtClean="0">
                          <a:latin typeface="Arial" panose="020B0604020202020204" pitchFamily="34" charset="0"/>
                          <a:cs typeface="Arial" panose="020B0604020202020204" pitchFamily="34" charset="0"/>
                        </a:rPr>
                        <a:t>7</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IE" sz="1400" dirty="0" smtClean="0">
                          <a:latin typeface="Arial" panose="020B0604020202020204" pitchFamily="34" charset="0"/>
                          <a:cs typeface="Arial" panose="020B0604020202020204" pitchFamily="34" charset="0"/>
                        </a:rPr>
                        <a:t>(a)</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business goals e.g. profit to support both families </a:t>
                      </a:r>
                    </a:p>
                    <a:p>
                      <a:pPr marL="285750" indent="-285750">
                        <a:buFont typeface="Arial" panose="020B0604020202020204" pitchFamily="34" charset="0"/>
                        <a:buChar char="•"/>
                      </a:pPr>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business ethics e.g. social responsibility </a:t>
                      </a:r>
                    </a:p>
                    <a:p>
                      <a:pPr marL="285750" indent="-285750">
                        <a:buFont typeface="Arial" panose="020B0604020202020204" pitchFamily="34" charset="0"/>
                        <a:buChar char="•"/>
                      </a:pPr>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impact on stakeholders e.g. local residents </a:t>
                      </a:r>
                    </a:p>
                    <a:p>
                      <a:pPr marL="285750" indent="-285750">
                        <a:buFont typeface="Arial" panose="020B0604020202020204" pitchFamily="34" charset="0"/>
                        <a:buChar char="•"/>
                      </a:pPr>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competition – current, future, barriers to entry </a:t>
                      </a:r>
                    </a:p>
                    <a:p>
                      <a:pPr marL="285750" indent="-285750">
                        <a:buFont typeface="Arial" panose="020B0604020202020204" pitchFamily="34" charset="0"/>
                        <a:buChar char="•"/>
                      </a:pPr>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use of retained profit i.e. £300 000 </a:t>
                      </a:r>
                    </a:p>
                    <a:p>
                      <a:pPr marL="285750" indent="-285750">
                        <a:buFont typeface="Arial" panose="020B0604020202020204" pitchFamily="34" charset="0"/>
                        <a:buChar char="•"/>
                      </a:pPr>
                      <a:r>
                        <a:rPr kumimoji="0"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current gross profit/net loss </a:t>
                      </a:r>
                    </a:p>
                    <a:p>
                      <a:pPr marL="285750" indent="-285750">
                        <a:buFont typeface="Arial" panose="020B0604020202020204" pitchFamily="34" charset="0"/>
                        <a:buChar char="•"/>
                      </a:pPr>
                      <a:r>
                        <a:rPr kumimoji="0"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capital costs or finance options </a:t>
                      </a:r>
                    </a:p>
                    <a:p>
                      <a:pPr marL="285750" indent="-285750">
                        <a:buFont typeface="Arial" panose="020B0604020202020204" pitchFamily="34" charset="0"/>
                        <a:buChar char="•"/>
                      </a:pPr>
                      <a:r>
                        <a:rPr kumimoji="0"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investment appraisal </a:t>
                      </a:r>
                    </a:p>
                    <a:p>
                      <a:pPr marL="285750" indent="-285750">
                        <a:buFont typeface="Arial" panose="020B0604020202020204" pitchFamily="34" charset="0"/>
                        <a:buChar char="•"/>
                      </a:pPr>
                      <a:r>
                        <a:rPr kumimoji="0"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revenue costs </a:t>
                      </a:r>
                    </a:p>
                    <a:p>
                      <a:pPr marL="285750" indent="-285750">
                        <a:buFont typeface="Arial" panose="020B0604020202020204" pitchFamily="34" charset="0"/>
                        <a:buChar char="•"/>
                      </a:pPr>
                      <a:r>
                        <a:rPr kumimoji="0"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workforce morale and motivation </a:t>
                      </a:r>
                    </a:p>
                    <a:p>
                      <a:pPr marL="285750" indent="-285750">
                        <a:buFont typeface="Arial" panose="020B0604020202020204" pitchFamily="34" charset="0"/>
                        <a:buChar char="•"/>
                      </a:pPr>
                      <a:r>
                        <a:rPr kumimoji="0"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workforce performance </a:t>
                      </a:r>
                    </a:p>
                    <a:p>
                      <a:pPr marL="285750" indent="-285750">
                        <a:buFont typeface="Arial" panose="020B0604020202020204" pitchFamily="34" charset="0"/>
                        <a:buChar char="•"/>
                      </a:pPr>
                      <a:r>
                        <a:rPr kumimoji="0"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wastage levels </a:t>
                      </a:r>
                    </a:p>
                    <a:p>
                      <a:pPr marL="285750" indent="-285750">
                        <a:buFont typeface="Arial" panose="020B0604020202020204" pitchFamily="34" charset="0"/>
                        <a:buChar char="•"/>
                      </a:pPr>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specific accounting and finance factors e.g. cash flow, break-even, profitability </a:t>
                      </a:r>
                    </a:p>
                    <a:p>
                      <a:pPr marL="285750" indent="-285750">
                        <a:buFont typeface="Arial" panose="020B0604020202020204" pitchFamily="34" charset="0"/>
                        <a:buChar char="•"/>
                      </a:pPr>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 specific human resource factors e.g. recruitment, training, workforce management </a:t>
                      </a:r>
                    </a:p>
                    <a:p>
                      <a:pPr marL="285750" indent="-285750">
                        <a:buFont typeface="Arial" panose="020B0604020202020204" pitchFamily="34" charset="0"/>
                        <a:buChar char="•"/>
                      </a:pPr>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specific marketing factors e.g. market research, branding, positioning, target market </a:t>
                      </a:r>
                    </a:p>
                    <a:p>
                      <a:pPr marL="285750" indent="-285750">
                        <a:buFont typeface="Arial" panose="020B0604020202020204" pitchFamily="34" charset="0"/>
                        <a:buChar char="•"/>
                      </a:pPr>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specific business planning factors e.g. resource requirements, project management, change management, contingency planning </a:t>
                      </a:r>
                    </a:p>
                    <a:p>
                      <a:pPr marL="285750" indent="-285750">
                        <a:buFont typeface="Arial" panose="020B0604020202020204" pitchFamily="34" charset="0"/>
                        <a:buChar char="•"/>
                      </a:pPr>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additional income streams – café , coaching </a:t>
                      </a:r>
                    </a:p>
                    <a:p>
                      <a:pPr marL="285750" indent="-285750">
                        <a:buFont typeface="Arial" panose="020B0604020202020204" pitchFamily="34" charset="0"/>
                        <a:buChar char="•"/>
                      </a:pPr>
                      <a:r>
                        <a:rPr kumimoji="0"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impact on current operations e.g. soft fruit production </a:t>
                      </a:r>
                    </a:p>
                    <a:p>
                      <a:pPr marL="285750" indent="-285750">
                        <a:buFont typeface="Arial" panose="020B0604020202020204" pitchFamily="34" charset="0"/>
                        <a:buChar char="•"/>
                      </a:pPr>
                      <a:r>
                        <a:rPr kumimoji="0"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legal constraints e.g. planning permission, hygiene certificate, site licence, firearms licence </a:t>
                      </a:r>
                    </a:p>
                    <a:p>
                      <a:pPr marL="285750" indent="-285750">
                        <a:buFont typeface="Arial" panose="020B0604020202020204" pitchFamily="34" charset="0"/>
                        <a:buChar char="•"/>
                      </a:pPr>
                      <a:r>
                        <a:rPr kumimoji="0"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time/timing </a:t>
                      </a:r>
                    </a:p>
                    <a:p>
                      <a:pPr marL="285750" indent="-285750">
                        <a:buFont typeface="Arial" panose="020B0604020202020204" pitchFamily="34" charset="0"/>
                        <a:buChar char="•"/>
                      </a:pPr>
                      <a:r>
                        <a:rPr kumimoji="0"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practical and operational matters </a:t>
                      </a:r>
                    </a:p>
                    <a:p>
                      <a:pPr marL="285750" indent="-285750">
                        <a:buFont typeface="Arial" panose="020B0604020202020204" pitchFamily="34" charset="0"/>
                        <a:buChar char="•"/>
                      </a:pPr>
                      <a:r>
                        <a:rPr kumimoji="0"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opportunity cost.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200" dirty="0" smtClean="0">
                          <a:latin typeface="Arial" panose="020B0604020202020204" pitchFamily="34" charset="0"/>
                          <a:cs typeface="Arial" panose="020B0604020202020204" pitchFamily="34"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200" b="1" i="0" u="none" strike="noStrike" kern="1200" baseline="0" dirty="0" smtClean="0">
                          <a:solidFill>
                            <a:schemeClr val="tx1"/>
                          </a:solidFill>
                          <a:latin typeface="Arial" panose="020B0604020202020204" pitchFamily="34" charset="0"/>
                          <a:ea typeface="+mn-ea"/>
                          <a:cs typeface="Arial" panose="020B0604020202020204" pitchFamily="34" charset="0"/>
                        </a:rPr>
                        <a:t>Level 2 (5 – 8 marks) </a:t>
                      </a:r>
                      <a:endPar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Candidate explains issues relating to one or more options under consideration at </a:t>
                      </a:r>
                      <a:r>
                        <a:rPr kumimoji="0" lang="en-US" sz="1200" b="0" i="1" u="none" strike="noStrike" kern="1200" baseline="0" dirty="0" smtClean="0">
                          <a:solidFill>
                            <a:schemeClr val="tx1"/>
                          </a:solidFill>
                          <a:latin typeface="Arial" panose="020B0604020202020204" pitchFamily="34" charset="0"/>
                          <a:ea typeface="+mn-ea"/>
                          <a:cs typeface="Arial" panose="020B0604020202020204" pitchFamily="34" charset="0"/>
                        </a:rPr>
                        <a:t>Wattam Grove</a:t>
                      </a:r>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200" b="1" i="0" u="none" strike="noStrike" kern="1200" baseline="0" dirty="0" smtClean="0">
                          <a:solidFill>
                            <a:schemeClr val="tx1"/>
                          </a:solidFill>
                          <a:latin typeface="Arial" panose="020B0604020202020204" pitchFamily="34" charset="0"/>
                          <a:ea typeface="+mn-ea"/>
                          <a:cs typeface="Arial" panose="020B0604020202020204" pitchFamily="34" charset="0"/>
                        </a:rPr>
                        <a:t>Level 1 (1 – 4 marks) </a:t>
                      </a:r>
                      <a:endPar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Candidate identifies issues related to decision making.</a:t>
                      </a:r>
                    </a:p>
                    <a:p>
                      <a:endPar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200" b="1" i="0" u="none" strike="noStrike" kern="1200" baseline="0" dirty="0" smtClean="0">
                          <a:solidFill>
                            <a:schemeClr val="tx1"/>
                          </a:solidFill>
                          <a:latin typeface="Arial" panose="020B0604020202020204" pitchFamily="34" charset="0"/>
                          <a:ea typeface="+mn-ea"/>
                          <a:cs typeface="Arial" panose="020B0604020202020204" pitchFamily="34" charset="0"/>
                        </a:rPr>
                        <a:t>NB: </a:t>
                      </a:r>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The question requires the use of quantitative </a:t>
                      </a:r>
                      <a:r>
                        <a:rPr kumimoji="0" lang="en-US" sz="1200" b="1" i="0" u="none" strike="noStrike" kern="1200" baseline="0" dirty="0" smtClean="0">
                          <a:solidFill>
                            <a:schemeClr val="tx1"/>
                          </a:solidFill>
                          <a:latin typeface="Arial" panose="020B0604020202020204" pitchFamily="34" charset="0"/>
                          <a:ea typeface="+mn-ea"/>
                          <a:cs typeface="Arial" panose="020B0604020202020204" pitchFamily="34" charset="0"/>
                        </a:rPr>
                        <a:t>and </a:t>
                      </a:r>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qualitative information. Therefore evaluative responses which contain </a:t>
                      </a:r>
                      <a:r>
                        <a:rPr kumimoji="0" lang="en-US" sz="1200" b="1" i="0" u="none" strike="noStrike" kern="1200" baseline="0" dirty="0" smtClean="0">
                          <a:solidFill>
                            <a:schemeClr val="tx1"/>
                          </a:solidFill>
                          <a:latin typeface="Arial" panose="020B0604020202020204" pitchFamily="34" charset="0"/>
                          <a:ea typeface="+mn-ea"/>
                          <a:cs typeface="Arial" panose="020B0604020202020204" pitchFamily="34" charset="0"/>
                        </a:rPr>
                        <a:t>solely </a:t>
                      </a:r>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quantitative </a:t>
                      </a:r>
                      <a:r>
                        <a:rPr kumimoji="0" lang="en-US" sz="1200" b="1" i="0" u="none" strike="noStrike" kern="1200" baseline="0" dirty="0" smtClean="0">
                          <a:solidFill>
                            <a:schemeClr val="tx1"/>
                          </a:solidFill>
                          <a:latin typeface="Arial" panose="020B0604020202020204" pitchFamily="34" charset="0"/>
                          <a:ea typeface="+mn-ea"/>
                          <a:cs typeface="Arial" panose="020B0604020202020204" pitchFamily="34" charset="0"/>
                        </a:rPr>
                        <a:t>or </a:t>
                      </a:r>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qualitative argument </a:t>
                      </a:r>
                      <a:r>
                        <a:rPr kumimoji="0" lang="en-US" sz="1200" b="1" i="0" u="none" strike="noStrike" kern="1200" baseline="0" dirty="0" smtClean="0">
                          <a:solidFill>
                            <a:schemeClr val="tx1"/>
                          </a:solidFill>
                          <a:latin typeface="Arial" panose="020B0604020202020204" pitchFamily="34" charset="0"/>
                          <a:ea typeface="+mn-ea"/>
                          <a:cs typeface="Arial" panose="020B0604020202020204" pitchFamily="34" charset="0"/>
                        </a:rPr>
                        <a:t>cannot </a:t>
                      </a:r>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be awarded full marks. </a:t>
                      </a:r>
                    </a:p>
                    <a:p>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Evaluative responses which contain </a:t>
                      </a:r>
                      <a:r>
                        <a:rPr kumimoji="0" lang="en-US" sz="1200" b="1" i="0" u="none" strike="noStrike" kern="1200" baseline="0" dirty="0" smtClean="0">
                          <a:solidFill>
                            <a:schemeClr val="tx1"/>
                          </a:solidFill>
                          <a:latin typeface="Arial" panose="020B0604020202020204" pitchFamily="34" charset="0"/>
                          <a:ea typeface="+mn-ea"/>
                          <a:cs typeface="Arial" panose="020B0604020202020204" pitchFamily="34" charset="0"/>
                        </a:rPr>
                        <a:t>both </a:t>
                      </a:r>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quantitative </a:t>
                      </a:r>
                      <a:r>
                        <a:rPr kumimoji="0" lang="en-US" sz="1200" b="1" i="0" u="none" strike="noStrike" kern="1200" baseline="0" dirty="0" smtClean="0">
                          <a:solidFill>
                            <a:schemeClr val="tx1"/>
                          </a:solidFill>
                          <a:latin typeface="Arial" panose="020B0604020202020204" pitchFamily="34" charset="0"/>
                          <a:ea typeface="+mn-ea"/>
                          <a:cs typeface="Arial" panose="020B0604020202020204" pitchFamily="34" charset="0"/>
                        </a:rPr>
                        <a:t>and </a:t>
                      </a:r>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qualitative argument </a:t>
                      </a:r>
                      <a:r>
                        <a:rPr kumimoji="0" lang="en-US" sz="1200" b="1" i="0" u="none" strike="noStrike" kern="1200" baseline="0" dirty="0" smtClean="0">
                          <a:solidFill>
                            <a:schemeClr val="tx1"/>
                          </a:solidFill>
                          <a:latin typeface="Arial" panose="020B0604020202020204" pitchFamily="34" charset="0"/>
                          <a:ea typeface="+mn-ea"/>
                          <a:cs typeface="Arial" panose="020B0604020202020204" pitchFamily="34" charset="0"/>
                        </a:rPr>
                        <a:t>must </a:t>
                      </a:r>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be awarded a mark at the top of mark band 4 </a:t>
                      </a:r>
                      <a:r>
                        <a:rPr kumimoji="0" lang="en-US" sz="1200" b="0" i="0" u="none" strike="noStrike" kern="1200" baseline="0" dirty="0" err="1" smtClean="0">
                          <a:solidFill>
                            <a:schemeClr val="tx1"/>
                          </a:solidFill>
                          <a:latin typeface="Arial" panose="020B0604020202020204" pitchFamily="34" charset="0"/>
                          <a:ea typeface="+mn-ea"/>
                          <a:cs typeface="Arial" panose="020B0604020202020204" pitchFamily="34" charset="0"/>
                        </a:rPr>
                        <a:t>ie</a:t>
                      </a:r>
                      <a:r>
                        <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rPr>
                        <a:t> 15/16 marks. 	</a:t>
                      </a:r>
                    </a:p>
                    <a:p>
                      <a:endPar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2497658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966171168"/>
              </p:ext>
            </p:extLst>
          </p:nvPr>
        </p:nvGraphicFramePr>
        <p:xfrm>
          <a:off x="251520" y="1090150"/>
          <a:ext cx="8595781" cy="5550506"/>
        </p:xfrm>
        <a:graphic>
          <a:graphicData uri="http://schemas.openxmlformats.org/drawingml/2006/table">
            <a:tbl>
              <a:tblPr firstRow="1" bandRow="1">
                <a:tableStyleId>{9D7B26C5-4107-4FEC-AEDC-1716B250A1EF}</a:tableStyleId>
              </a:tblPr>
              <a:tblGrid>
                <a:gridCol w="360040"/>
                <a:gridCol w="504056"/>
                <a:gridCol w="288032"/>
                <a:gridCol w="1296144"/>
                <a:gridCol w="1656184"/>
                <a:gridCol w="2016224"/>
                <a:gridCol w="2475101"/>
              </a:tblGrid>
              <a:tr h="178610">
                <a:tc gridSpan="3">
                  <a:txBody>
                    <a:bodyPr/>
                    <a:lstStyle/>
                    <a:p>
                      <a:pPr algn="ctr"/>
                      <a:r>
                        <a:rPr lang="en-GB" sz="1500" dirty="0" smtClean="0">
                          <a:latin typeface="Arial" panose="020B0604020202020204" pitchFamily="34" charset="0"/>
                          <a:cs typeface="Arial" panose="020B0604020202020204" pitchFamily="34" charset="0"/>
                        </a:rPr>
                        <a:t>Question</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a:r>
                        <a:rPr lang="en-GB" sz="1500" dirty="0" smtClean="0">
                          <a:latin typeface="Arial" panose="020B0604020202020204" pitchFamily="34" charset="0"/>
                          <a:cs typeface="Arial" panose="020B0604020202020204" pitchFamily="34" charset="0"/>
                        </a:rPr>
                        <a:t>Answer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r>
              <a:tr h="719029">
                <a:tc rowSpan="11">
                  <a:txBody>
                    <a:bodyPr/>
                    <a:lstStyle/>
                    <a:p>
                      <a:pPr algn="ctr">
                        <a:spcAft>
                          <a:spcPts val="300"/>
                        </a:spcAft>
                      </a:pPr>
                      <a:r>
                        <a:rPr lang="en-GB" sz="1400" dirty="0" smtClean="0">
                          <a:latin typeface="Arial" panose="020B0604020202020204" pitchFamily="34" charset="0"/>
                          <a:cs typeface="Arial" panose="020B0604020202020204" pitchFamily="34" charset="0"/>
                        </a:rPr>
                        <a:t>7</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11">
                  <a:txBody>
                    <a:bodyPr/>
                    <a:lstStyle/>
                    <a:p>
                      <a:pPr algn="ctr">
                        <a:spcAft>
                          <a:spcPts val="300"/>
                        </a:spcAft>
                      </a:pPr>
                      <a:r>
                        <a:rPr lang="en-IE" sz="1400" dirty="0" smtClean="0">
                          <a:latin typeface="Arial" panose="020B0604020202020204" pitchFamily="34" charset="0"/>
                          <a:cs typeface="Arial" panose="020B0604020202020204" pitchFamily="34" charset="0"/>
                        </a:rPr>
                        <a:t>(a)</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11">
                  <a:txBody>
                    <a:bodyPr/>
                    <a:lstStyle/>
                    <a:p>
                      <a:pPr algn="ctr">
                        <a:spcAft>
                          <a:spcPts val="300"/>
                        </a:spcAft>
                      </a:pP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300" b="0" i="0" u="none" strike="noStrike" kern="1200" baseline="0" dirty="0" smtClean="0">
                          <a:solidFill>
                            <a:schemeClr val="tx1"/>
                          </a:solidFill>
                          <a:latin typeface="Arial" panose="020B0604020202020204" pitchFamily="34" charset="0"/>
                          <a:ea typeface="+mn-ea"/>
                          <a:cs typeface="Arial" panose="020B0604020202020204" pitchFamily="34" charset="0"/>
                        </a:rPr>
                        <a:t>Option 1</a:t>
                      </a:r>
                    </a:p>
                    <a:p>
                      <a:r>
                        <a:rPr kumimoji="0" lang="en-US" sz="1300" b="0" i="0" u="none" strike="noStrike" kern="1200" baseline="0" dirty="0" smtClean="0">
                          <a:solidFill>
                            <a:schemeClr val="tx1"/>
                          </a:solidFill>
                          <a:latin typeface="Arial" panose="020B0604020202020204" pitchFamily="34" charset="0"/>
                          <a:ea typeface="+mn-ea"/>
                          <a:cs typeface="Arial" panose="020B0604020202020204" pitchFamily="34" charset="0"/>
                        </a:rPr>
                        <a:t>Jam and preserves</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300" b="0" i="0" u="none" strike="noStrike" kern="1200" baseline="0" dirty="0" smtClean="0">
                          <a:solidFill>
                            <a:schemeClr val="tx1"/>
                          </a:solidFill>
                          <a:latin typeface="Arial" panose="020B0604020202020204" pitchFamily="34" charset="0"/>
                          <a:ea typeface="+mn-ea"/>
                          <a:cs typeface="Arial" panose="020B0604020202020204" pitchFamily="34" charset="0"/>
                        </a:rPr>
                        <a:t>Option 2</a:t>
                      </a:r>
                    </a:p>
                    <a:p>
                      <a:r>
                        <a:rPr kumimoji="0" lang="en-US" sz="1300" b="0" i="0" u="none" strike="noStrike" kern="1200" baseline="0" dirty="0" smtClean="0">
                          <a:solidFill>
                            <a:schemeClr val="tx1"/>
                          </a:solidFill>
                          <a:latin typeface="Arial" panose="020B0604020202020204" pitchFamily="34" charset="0"/>
                          <a:ea typeface="+mn-ea"/>
                          <a:cs typeface="Arial" panose="020B0604020202020204" pitchFamily="34" charset="0"/>
                        </a:rPr>
                        <a:t>Camping and caravan site</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rPr>
                        <a:t>Option 3 </a:t>
                      </a:r>
                    </a:p>
                    <a:p>
                      <a:r>
                        <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rPr>
                        <a:t>Paintballing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9560">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Cost</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£300,000</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£580,000</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£224,000</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47487">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r>
                        <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rPr>
                        <a:t>Additional revenue expenditure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rPr>
                        <a:t>2 FTE Wages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None</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rPr>
                        <a:t>4 FTE </a:t>
                      </a:r>
                    </a:p>
                    <a:p>
                      <a:r>
                        <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rPr>
                        <a:t>Wages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109">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Payback</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5 years</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3 years</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4 years</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9560">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APR</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16%</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28%</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20%</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109">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Finance</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rPr>
                        <a:t>Use up all reserves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rPr>
                        <a:t>Reserves + external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rPr>
                        <a:t>From reserves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7680">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Extra Revenue?</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rPr>
                        <a:t>Café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None</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Coaching</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9120">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Relevant Experience</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rPr>
                        <a:t>Pat - catering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None</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rPr>
                        <a:t>Eric – keen </a:t>
                      </a:r>
                      <a:r>
                        <a:rPr kumimoji="0" lang="en-GB" sz="1300" b="0" i="0" u="none" strike="noStrike" kern="1200" baseline="0" dirty="0" err="1" smtClean="0">
                          <a:solidFill>
                            <a:schemeClr val="tx1"/>
                          </a:solidFill>
                          <a:latin typeface="Arial" panose="020B0604020202020204" pitchFamily="34" charset="0"/>
                          <a:ea typeface="+mn-ea"/>
                          <a:cs typeface="Arial" panose="020B0604020202020204" pitchFamily="34" charset="0"/>
                        </a:rPr>
                        <a:t>paintballer</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0215">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Additional land required</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None</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10 acres</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rPr>
                        <a:t>3 acres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87502">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r>
                        <a:rPr kumimoji="0" lang="en-IE" sz="1300" b="0" i="0" u="none" strike="noStrike" kern="1200" baseline="0" dirty="0" smtClean="0">
                          <a:solidFill>
                            <a:schemeClr val="tx1"/>
                          </a:solidFill>
                          <a:latin typeface="Arial" panose="020B0604020202020204" pitchFamily="34" charset="0"/>
                          <a:ea typeface="+mn-ea"/>
                          <a:cs typeface="Arial" panose="020B0604020202020204" pitchFamily="34" charset="0"/>
                        </a:rPr>
                        <a:t>Legal constraints</a:t>
                      </a:r>
                      <a:endPar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rPr>
                        <a:t>Hygiene certificate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rPr>
                        <a:t>Planning permission </a:t>
                      </a:r>
                    </a:p>
                    <a:p>
                      <a:r>
                        <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rPr>
                        <a:t>Site licence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rPr>
                        <a:t>Planning permission </a:t>
                      </a:r>
                    </a:p>
                    <a:p>
                      <a:r>
                        <a:rPr kumimoji="0" lang="en-GB" sz="1300" b="0" i="0" u="none" strike="noStrike" kern="1200" baseline="0" dirty="0" smtClean="0">
                          <a:solidFill>
                            <a:schemeClr val="tx1"/>
                          </a:solidFill>
                          <a:latin typeface="Arial" panose="020B0604020202020204" pitchFamily="34" charset="0"/>
                          <a:ea typeface="+mn-ea"/>
                          <a:cs typeface="Arial" panose="020B0604020202020204" pitchFamily="34" charset="0"/>
                        </a:rPr>
                        <a:t>Firearms licence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035">
                <a:tc vMerge="1">
                  <a:txBody>
                    <a:bodyPr/>
                    <a:lstStyle/>
                    <a:p>
                      <a:endParaRPr lang="en-GB"/>
                    </a:p>
                  </a:txBody>
                  <a:tcPr/>
                </a:tc>
                <a:tc vMerge="1">
                  <a:txBody>
                    <a:bodyPr/>
                    <a:lstStyle/>
                    <a:p>
                      <a:endParaRPr lang="en-GB"/>
                    </a:p>
                  </a:txBody>
                  <a:tcPr/>
                </a:tc>
                <a:tc vMerge="1">
                  <a:txBody>
                    <a:bodyPr/>
                    <a:lstStyle/>
                    <a:p>
                      <a:endParaRPr lang="en-GB"/>
                    </a:p>
                  </a:txBody>
                  <a:tcPr/>
                </a:tc>
                <a:tc gridSpan="4">
                  <a:txBody>
                    <a:bodyPr/>
                    <a:lstStyle/>
                    <a:p>
                      <a:endParaRPr kumimoji="0" lang="en-US" sz="6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r>
            </a:tbl>
          </a:graphicData>
        </a:graphic>
      </p:graphicFrame>
    </p:spTree>
    <p:extLst>
      <p:ext uri="{BB962C8B-B14F-4D97-AF65-F5344CB8AC3E}">
        <p14:creationId xmlns:p14="http://schemas.microsoft.com/office/powerpoint/2010/main" val="3956485009"/>
      </p:ext>
    </p:extLst>
  </p:cSld>
  <p:clrMapOvr>
    <a:masterClrMapping/>
  </p:clrMapOvr>
  <p:transition advClick="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3557890161"/>
              </p:ext>
            </p:extLst>
          </p:nvPr>
        </p:nvGraphicFramePr>
        <p:xfrm>
          <a:off x="251520" y="1045800"/>
          <a:ext cx="8595781" cy="5623560"/>
        </p:xfrm>
        <a:graphic>
          <a:graphicData uri="http://schemas.openxmlformats.org/drawingml/2006/table">
            <a:tbl>
              <a:tblPr firstRow="1" bandRow="1">
                <a:tableStyleId>{9D7B26C5-4107-4FEC-AEDC-1716B250A1EF}</a:tableStyleId>
              </a:tblPr>
              <a:tblGrid>
                <a:gridCol w="360040"/>
                <a:gridCol w="504056"/>
                <a:gridCol w="288032"/>
                <a:gridCol w="7443653"/>
              </a:tblGrid>
              <a:tr h="288032">
                <a:tc gridSpan="3">
                  <a:txBody>
                    <a:bodyPr/>
                    <a:lstStyle/>
                    <a:p>
                      <a:pPr algn="ctr"/>
                      <a:r>
                        <a:rPr lang="en-GB" sz="1500" dirty="0" smtClean="0">
                          <a:latin typeface="Arial" panose="020B0604020202020204" pitchFamily="34" charset="0"/>
                          <a:cs typeface="Arial" panose="020B0604020202020204" pitchFamily="34" charset="0"/>
                        </a:rPr>
                        <a:t>Question</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00" dirty="0" smtClean="0">
                          <a:latin typeface="Arial" panose="020B0604020202020204" pitchFamily="34" charset="0"/>
                          <a:cs typeface="Arial" panose="020B0604020202020204" pitchFamily="34" charset="0"/>
                        </a:rPr>
                        <a:t>Answer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224576">
                <a:tc>
                  <a:txBody>
                    <a:bodyPr/>
                    <a:lstStyle/>
                    <a:p>
                      <a:pPr algn="ctr">
                        <a:spcAft>
                          <a:spcPts val="300"/>
                        </a:spcAft>
                      </a:pPr>
                      <a:r>
                        <a:rPr lang="en-GB" sz="1400" dirty="0" smtClean="0">
                          <a:latin typeface="Arial" panose="020B0604020202020204" pitchFamily="34" charset="0"/>
                          <a:cs typeface="Arial" panose="020B0604020202020204" pitchFamily="34" charset="0"/>
                        </a:rPr>
                        <a:t>7</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IE" sz="1400" dirty="0" smtClean="0">
                          <a:latin typeface="Arial" panose="020B0604020202020204" pitchFamily="34" charset="0"/>
                          <a:cs typeface="Arial" panose="020B0604020202020204" pitchFamily="34" charset="0"/>
                        </a:rPr>
                        <a:t>(a)</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14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responses:</a:t>
                      </a:r>
                    </a:p>
                    <a:p>
                      <a:r>
                        <a:rPr kumimoji="0" lang="en-US" sz="1140" b="0" i="0" u="none" strike="noStrike" kern="1200" baseline="0" dirty="0" smtClean="0">
                          <a:solidFill>
                            <a:schemeClr val="tx1"/>
                          </a:solidFill>
                          <a:latin typeface="Arial" panose="020B0604020202020204" pitchFamily="34" charset="0"/>
                          <a:ea typeface="+mn-ea"/>
                          <a:cs typeface="Arial" panose="020B0604020202020204" pitchFamily="34" charset="0"/>
                        </a:rPr>
                        <a:t>e.g. Specific perspective: accounting and finance</a:t>
                      </a:r>
                    </a:p>
                    <a:p>
                      <a:endParaRPr kumimoji="0" lang="en-US" sz="114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140" b="0" i="0" u="none" strike="noStrike" kern="1200" baseline="0" dirty="0" smtClean="0">
                          <a:solidFill>
                            <a:schemeClr val="tx1"/>
                          </a:solidFill>
                          <a:latin typeface="Arial" panose="020B0604020202020204" pitchFamily="34" charset="0"/>
                          <a:ea typeface="+mn-ea"/>
                          <a:cs typeface="Arial" panose="020B0604020202020204" pitchFamily="34" charset="0"/>
                        </a:rPr>
                        <a:t>It is important to consider the capital cost of each option when choosing between options (L1). On the face of it Option 3 looks like the right decision because it is the cheapest of the three options (L2) and could be funded from reserves. However, given that the two brothers agree that the main aim of the business is to make a profit, Option 2 may be a far more appropriate option because it has the highest ARR (L3). At 28%, this option appears far more likely to achieve the profit levels needed to support both families (L3). This is especially important because the profits made from fruit production are extremely volatile and last year made a net loss (L4). Moreover, Eric and Marie will need extra funds to support their twin sons through university next year and this seems the only option which is likely to be profitable enough to provide this (L4). Whilst being five miles from the south coast seems an ideal location for a camping and caravan site, it is recommended that Percy’s occupancy figures for this option are reassessed before a final decision is made. If these are unrealistic then this option may not be as profitable as first thought (L4).</a:t>
                      </a:r>
                    </a:p>
                    <a:p>
                      <a:endParaRPr kumimoji="0" lang="en-US" sz="114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140" b="0" i="0" u="none" strike="noStrike" kern="1200" baseline="0" dirty="0" smtClean="0">
                          <a:solidFill>
                            <a:schemeClr val="tx1"/>
                          </a:solidFill>
                          <a:latin typeface="Arial" panose="020B0604020202020204" pitchFamily="34" charset="0"/>
                          <a:ea typeface="+mn-ea"/>
                          <a:cs typeface="Arial" panose="020B0604020202020204" pitchFamily="34" charset="0"/>
                        </a:rPr>
                        <a:t>e.g. General business perspective</a:t>
                      </a:r>
                    </a:p>
                    <a:p>
                      <a:r>
                        <a:rPr kumimoji="0" lang="en-US" sz="1140" b="0" i="0" u="none" strike="noStrike" kern="1200" baseline="0" dirty="0" smtClean="0">
                          <a:solidFill>
                            <a:schemeClr val="tx1"/>
                          </a:solidFill>
                          <a:latin typeface="Arial" panose="020B0604020202020204" pitchFamily="34" charset="0"/>
                          <a:ea typeface="+mn-ea"/>
                          <a:cs typeface="Arial" panose="020B0604020202020204" pitchFamily="34" charset="0"/>
                        </a:rPr>
                        <a:t>Risk is an important factor to take into account when making business decisions (L1). All three of the options are diversification options and as such, according to </a:t>
                      </a:r>
                      <a:r>
                        <a:rPr kumimoji="0" lang="en-US" sz="1140" b="0" i="0" u="none" strike="noStrike" kern="1200" baseline="0" dirty="0" err="1" smtClean="0">
                          <a:solidFill>
                            <a:schemeClr val="tx1"/>
                          </a:solidFill>
                          <a:latin typeface="Arial" panose="020B0604020202020204" pitchFamily="34" charset="0"/>
                          <a:ea typeface="+mn-ea"/>
                          <a:cs typeface="Arial" panose="020B0604020202020204" pitchFamily="34" charset="0"/>
                        </a:rPr>
                        <a:t>Ansoff</a:t>
                      </a:r>
                      <a:r>
                        <a:rPr kumimoji="0" lang="en-US" sz="1140" b="0" i="0" u="none" strike="noStrike" kern="1200" baseline="0" dirty="0" smtClean="0">
                          <a:solidFill>
                            <a:schemeClr val="tx1"/>
                          </a:solidFill>
                          <a:latin typeface="Arial" panose="020B0604020202020204" pitchFamily="34" charset="0"/>
                          <a:ea typeface="+mn-ea"/>
                          <a:cs typeface="Arial" panose="020B0604020202020204" pitchFamily="34" charset="0"/>
                        </a:rPr>
                        <a:t>, carry a high degree of risk (L2). However, some of the options appear more risky than others. Eric and Percy appear to have no knowledge or experience of how to set up or run a camping and caravan site, this would make taking this option extremely risky and, therefore, make it far less likely to succeed (L3). Pat, on the other hand, has been on a catering course and currently works as a school cook. This expertise could increase the chances of Option 1 being a success, making it a far less risky option to take than Option 2 (L3). Moreover, this option may be able to use some of the farm’s damaged fruit (L2) thus minimising wastage levels (L3).</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40" b="0" i="0" u="none" strike="noStrike" kern="1200" baseline="0" dirty="0" smtClean="0">
                          <a:solidFill>
                            <a:schemeClr val="tx1"/>
                          </a:solidFill>
                          <a:latin typeface="Arial" panose="020B0604020202020204" pitchFamily="34" charset="0"/>
                          <a:ea typeface="+mn-ea"/>
                          <a:cs typeface="Arial" panose="020B0604020202020204" pitchFamily="34" charset="0"/>
                        </a:rPr>
                        <a:t>I recommend Option 1 because it is essential that the option which the two brothers choose succeeds (L4). If the option which they choose fails then they will be unable to financially support their families and may have to sell their cherished farm which they inherited from their father </a:t>
                      </a:r>
                      <a:r>
                        <a:rPr kumimoji="0" lang="en-US" sz="1140" b="1" i="0" u="none" strike="noStrike" kern="1200" baseline="0" dirty="0" smtClean="0">
                          <a:solidFill>
                            <a:schemeClr val="tx1"/>
                          </a:solidFill>
                          <a:latin typeface="Arial" panose="020B0604020202020204" pitchFamily="34" charset="0"/>
                          <a:ea typeface="+mn-ea"/>
                          <a:cs typeface="Arial" panose="020B0604020202020204" pitchFamily="34" charset="0"/>
                        </a:rPr>
                        <a:t>(L4)</a:t>
                      </a:r>
                      <a:r>
                        <a:rPr kumimoji="0" lang="en-US" sz="1140" b="0" i="0" u="none" strike="noStrike" kern="1200" baseline="0" dirty="0" smtClean="0">
                          <a:solidFill>
                            <a:schemeClr val="tx1"/>
                          </a:solidFill>
                          <a:latin typeface="Arial" panose="020B0604020202020204" pitchFamily="34" charset="0"/>
                          <a:ea typeface="+mn-ea"/>
                          <a:cs typeface="Arial" panose="020B0604020202020204" pitchFamily="34" charset="0"/>
                        </a:rPr>
                        <a:t>. Furthermore, in contrast with the other two options, this option is unlikely to cause undue concern to local residents, does not require planning permission and only requires a hygiene certificate. Thus, minimising any difficulties which might be encountered during the implementation of the option </a:t>
                      </a:r>
                      <a:r>
                        <a:rPr kumimoji="0" lang="en-US" sz="1140" b="1" i="0" u="none" strike="noStrike" kern="1200" baseline="0" dirty="0" smtClean="0">
                          <a:solidFill>
                            <a:schemeClr val="tx1"/>
                          </a:solidFill>
                          <a:latin typeface="Arial" panose="020B0604020202020204" pitchFamily="34" charset="0"/>
                          <a:ea typeface="+mn-ea"/>
                          <a:cs typeface="Arial" panose="020B0604020202020204" pitchFamily="34" charset="0"/>
                        </a:rPr>
                        <a:t>(L4)</a:t>
                      </a:r>
                      <a:r>
                        <a:rPr kumimoji="0" lang="en-US" sz="1140" b="0" i="0" u="none" strike="noStrike" kern="1200" baseline="0" dirty="0" smtClean="0">
                          <a:solidFill>
                            <a:schemeClr val="tx1"/>
                          </a:solidFill>
                          <a:latin typeface="Arial" panose="020B0604020202020204" pitchFamily="34" charset="0"/>
                          <a:ea typeface="+mn-ea"/>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256047826"/>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2400657"/>
          </a:xfrm>
          <a:prstGeom prst="rect">
            <a:avLst/>
          </a:prstGeom>
        </p:spPr>
        <p:txBody>
          <a:bodyPr wrap="square">
            <a:spAutoFit/>
          </a:bodyPr>
          <a:lstStyle/>
          <a:p>
            <a:pPr marL="541338" indent="-541338">
              <a:spcAft>
                <a:spcPts val="600"/>
              </a:spcAft>
              <a:buClr>
                <a:srgbClr val="00B050"/>
              </a:buClr>
              <a:buFont typeface="Wingdings 3" panose="05040102010807070707" pitchFamily="18" charset="2"/>
              <a:buChar char=""/>
            </a:pPr>
            <a:r>
              <a:rPr lang="en-US" sz="3000" dirty="0"/>
              <a:t>Each learning outcome in this unit has been given a percentage weighting. This reflects the size and demand of the content you need to cover and </a:t>
            </a:r>
            <a:r>
              <a:rPr lang="en-US" sz="3000" dirty="0" smtClean="0"/>
              <a:t>its contribution </a:t>
            </a:r>
            <a:r>
              <a:rPr lang="en-US" sz="3000" dirty="0"/>
              <a:t>to the overall understanding of this unit. See table below:</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Unit 03 – Learning Outcome (LO) Weightings</a:t>
            </a:r>
            <a:endParaRPr lang="en-US" sz="3600" dirty="0"/>
          </a:p>
        </p:txBody>
      </p:sp>
      <p:graphicFrame>
        <p:nvGraphicFramePr>
          <p:cNvPr id="3" name="Table 2"/>
          <p:cNvGraphicFramePr>
            <a:graphicFrameLocks noGrp="1"/>
          </p:cNvGraphicFramePr>
          <p:nvPr>
            <p:extLst/>
          </p:nvPr>
        </p:nvGraphicFramePr>
        <p:xfrm>
          <a:off x="323528" y="3789040"/>
          <a:ext cx="8352928" cy="2743200"/>
        </p:xfrm>
        <a:graphic>
          <a:graphicData uri="http://schemas.openxmlformats.org/drawingml/2006/table">
            <a:tbl>
              <a:tblPr firstRow="1" bandRow="1">
                <a:tableStyleId>{3B4B98B0-60AC-42C2-AFA5-B58CD77FA1E5}</a:tableStyleId>
              </a:tblPr>
              <a:tblGrid>
                <a:gridCol w="4176464"/>
                <a:gridCol w="4176464"/>
              </a:tblGrid>
              <a:tr h="412591">
                <a:tc>
                  <a:txBody>
                    <a:bodyPr/>
                    <a:lstStyle/>
                    <a:p>
                      <a:pPr algn="ctr"/>
                      <a:r>
                        <a:rPr lang="en-GB" sz="2400" b="1" dirty="0" smtClean="0">
                          <a:solidFill>
                            <a:srgbClr val="000000"/>
                          </a:solidFill>
                          <a:latin typeface="Arial" panose="020B0604020202020204" pitchFamily="34" charset="0"/>
                          <a:cs typeface="Arial" panose="020B0604020202020204" pitchFamily="34" charset="0"/>
                        </a:rPr>
                        <a:t>LO1 </a:t>
                      </a:r>
                      <a:endParaRPr lang="en-GB" sz="2400" dirty="0" smtClean="0">
                        <a:solidFill>
                          <a:srgbClr val="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solidFill>
                            <a:srgbClr val="000000"/>
                          </a:solidFill>
                          <a:latin typeface="Arial" panose="020B0604020202020204" pitchFamily="34" charset="0"/>
                          <a:cs typeface="Arial" panose="020B0604020202020204" pitchFamily="34" charset="0"/>
                        </a:rPr>
                        <a:t>6-20% </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LO2</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6-20%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LO3</a:t>
                      </a:r>
                      <a:endParaRPr lang="en-GB" sz="2400" dirty="0" smtClean="0">
                        <a:solidFill>
                          <a:srgbClr val="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b="1" dirty="0" smtClean="0">
                          <a:solidFill>
                            <a:srgbClr val="000000"/>
                          </a:solidFill>
                          <a:latin typeface="Arial" panose="020B0604020202020204" pitchFamily="34" charset="0"/>
                          <a:cs typeface="Arial" panose="020B0604020202020204" pitchFamily="34" charset="0"/>
                        </a:rPr>
                        <a:t>6-15%</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GB" sz="2400" b="1" dirty="0" smtClean="0">
                          <a:solidFill>
                            <a:srgbClr val="000000"/>
                          </a:solidFill>
                          <a:latin typeface="Arial" panose="020B0604020202020204" pitchFamily="34" charset="0"/>
                          <a:cs typeface="Arial" panose="020B0604020202020204" pitchFamily="34" charset="0"/>
                        </a:rPr>
                        <a:t>LO4</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b="1" dirty="0" smtClean="0">
                          <a:solidFill>
                            <a:srgbClr val="000000"/>
                          </a:solidFill>
                          <a:latin typeface="Arial" panose="020B0604020202020204" pitchFamily="34" charset="0"/>
                          <a:cs typeface="Arial" panose="020B0604020202020204" pitchFamily="34" charset="0"/>
                        </a:rPr>
                        <a:t>8-25%</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LO5</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6-15%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latin typeface="Arial" panose="020B0604020202020204" pitchFamily="34" charset="0"/>
                          <a:cs typeface="Arial" panose="020B0604020202020204" pitchFamily="34" charset="0"/>
                        </a:rPr>
                        <a:t>LO6</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20-40%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66309034"/>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03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509200"/>
          </a:xfrm>
          <a:prstGeom prst="rect">
            <a:avLst/>
          </a:prstGeom>
        </p:spPr>
        <p:txBody>
          <a:bodyPr wrap="square">
            <a:spAutoFit/>
          </a:bodyPr>
          <a:lstStyle/>
          <a:p>
            <a:pPr algn="ctr">
              <a:spcAft>
                <a:spcPts val="600"/>
              </a:spcAft>
              <a:tabLst>
                <a:tab pos="8348663" algn="r"/>
              </a:tabLst>
            </a:pPr>
            <a:r>
              <a:rPr lang="en-US" sz="1660" b="1" dirty="0">
                <a:solidFill>
                  <a:srgbClr val="FF0000"/>
                </a:solidFill>
              </a:rPr>
              <a:t>Wattam Grove</a:t>
            </a:r>
          </a:p>
          <a:p>
            <a:pPr>
              <a:spcAft>
                <a:spcPts val="600"/>
              </a:spcAft>
              <a:tabLst>
                <a:tab pos="8348663" algn="r"/>
              </a:tabLst>
            </a:pPr>
            <a:r>
              <a:rPr lang="en-US" sz="1660" b="1" dirty="0">
                <a:solidFill>
                  <a:srgbClr val="FF0000"/>
                </a:solidFill>
              </a:rPr>
              <a:t>The business</a:t>
            </a:r>
          </a:p>
          <a:p>
            <a:pPr>
              <a:spcAft>
                <a:spcPts val="600"/>
              </a:spcAft>
              <a:tabLst>
                <a:tab pos="8348663" algn="r"/>
              </a:tabLst>
            </a:pPr>
            <a:r>
              <a:rPr lang="en-US" sz="1660" dirty="0">
                <a:solidFill>
                  <a:srgbClr val="FF0000"/>
                </a:solidFill>
              </a:rPr>
              <a:t>Wattam Grove is a traditional fruit farm occupying 45 acres of land on the Devon/Cornwall border. The farm is located approximately five miles from the coast. Brothers, Eric and Percy Wattam, now in their early forties, inherited the farm from their father in 2007.</a:t>
            </a:r>
          </a:p>
          <a:p>
            <a:pPr>
              <a:spcAft>
                <a:spcPts val="600"/>
              </a:spcAft>
              <a:tabLst>
                <a:tab pos="8348663" algn="r"/>
              </a:tabLst>
            </a:pPr>
            <a:r>
              <a:rPr lang="en-US" sz="1660" dirty="0">
                <a:solidFill>
                  <a:srgbClr val="FF0000"/>
                </a:solidFill>
              </a:rPr>
              <a:t>Wattam Grove produces soft fruit. Raspberries, grown under glass, are Wattam Grove’s main crop. Smaller quantities of other soft fruits such as blackcurrants, strawberries and blueberries are grown in </a:t>
            </a:r>
            <a:r>
              <a:rPr lang="en-US" sz="1660" dirty="0" err="1">
                <a:solidFill>
                  <a:srgbClr val="FF0000"/>
                </a:solidFill>
              </a:rPr>
              <a:t>polytunnels</a:t>
            </a:r>
            <a:r>
              <a:rPr lang="en-US" sz="1660" dirty="0">
                <a:solidFill>
                  <a:srgbClr val="FF0000"/>
                </a:solidFill>
              </a:rPr>
              <a:t>. Blackberries and gooseberries, which do not need protecting from the elements, are also grown on the farm. All of Wattam Grove’s produce is sold to a fruit marketing company, </a:t>
            </a:r>
            <a:r>
              <a:rPr lang="en-US" sz="1660" dirty="0" err="1">
                <a:solidFill>
                  <a:srgbClr val="FF0000"/>
                </a:solidFill>
              </a:rPr>
              <a:t>Fruitex</a:t>
            </a:r>
            <a:r>
              <a:rPr lang="en-US" sz="1660" dirty="0">
                <a:solidFill>
                  <a:srgbClr val="FF0000"/>
                </a:solidFill>
              </a:rPr>
              <a:t> Ltd, a leading supplier of fruit to the UK’s supermarket industry. Wattam Grove does not sell fruit directly to the public.</a:t>
            </a:r>
          </a:p>
          <a:p>
            <a:pPr>
              <a:spcAft>
                <a:spcPts val="600"/>
              </a:spcAft>
              <a:tabLst>
                <a:tab pos="8348663" algn="r"/>
              </a:tabLst>
            </a:pPr>
            <a:r>
              <a:rPr lang="en-US" sz="1660" dirty="0">
                <a:solidFill>
                  <a:srgbClr val="FF0000"/>
                </a:solidFill>
              </a:rPr>
              <a:t>Four farm </a:t>
            </a:r>
            <a:r>
              <a:rPr lang="en-US" sz="1660" dirty="0" err="1">
                <a:solidFill>
                  <a:srgbClr val="FF0000"/>
                </a:solidFill>
              </a:rPr>
              <a:t>labourers</a:t>
            </a:r>
            <a:r>
              <a:rPr lang="en-US" sz="1660" dirty="0">
                <a:solidFill>
                  <a:srgbClr val="FF0000"/>
                </a:solidFill>
              </a:rPr>
              <a:t> are employed on permanent contracts to look after the soft fruits throughout the year. From May to October, the six months of peak yield, Wattam Grove also hires 22 temporary, low paid workers to help with the soft fruit harvest. The harvesting of soft fruit is very labour intensive because each berry must be picked by hand. The temporary workers, usually a combination of students and migrant </a:t>
            </a:r>
            <a:r>
              <a:rPr lang="en-US" sz="1660" dirty="0" err="1">
                <a:solidFill>
                  <a:srgbClr val="FF0000"/>
                </a:solidFill>
              </a:rPr>
              <a:t>labourers</a:t>
            </a:r>
            <a:r>
              <a:rPr lang="en-US" sz="1660" dirty="0">
                <a:solidFill>
                  <a:srgbClr val="FF0000"/>
                </a:solidFill>
              </a:rPr>
              <a:t>, are required to undertake the backbreaking work of picking the crop and sorting out the good fruit from the waste. The berries are then run through a fruit grading machine, packaged and placed into cold storage ready for the daily arrival of one of </a:t>
            </a:r>
            <a:r>
              <a:rPr lang="en-US" sz="1660" dirty="0" err="1">
                <a:solidFill>
                  <a:srgbClr val="FF0000"/>
                </a:solidFill>
              </a:rPr>
              <a:t>Fruitex</a:t>
            </a:r>
            <a:r>
              <a:rPr lang="en-US" sz="1660" dirty="0">
                <a:solidFill>
                  <a:srgbClr val="FF0000"/>
                </a:solidFill>
              </a:rPr>
              <a:t> </a:t>
            </a:r>
            <a:r>
              <a:rPr lang="en-US" sz="1660" dirty="0" err="1">
                <a:solidFill>
                  <a:srgbClr val="FF0000"/>
                </a:solidFill>
              </a:rPr>
              <a:t>Ltd’s</a:t>
            </a:r>
            <a:r>
              <a:rPr lang="en-US" sz="1660" dirty="0">
                <a:solidFill>
                  <a:srgbClr val="FF0000"/>
                </a:solidFill>
              </a:rPr>
              <a:t> refrigerated lorries.</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Tree>
    <p:extLst>
      <p:ext uri="{BB962C8B-B14F-4D97-AF65-F5344CB8AC3E}">
        <p14:creationId xmlns:p14="http://schemas.microsoft.com/office/powerpoint/2010/main" val="2939715175"/>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579989"/>
          </a:xfrm>
          <a:prstGeom prst="rect">
            <a:avLst/>
          </a:prstGeom>
        </p:spPr>
        <p:txBody>
          <a:bodyPr wrap="square">
            <a:spAutoFit/>
          </a:bodyPr>
          <a:lstStyle/>
          <a:p>
            <a:pPr algn="ctr">
              <a:spcAft>
                <a:spcPts val="600"/>
              </a:spcAft>
              <a:tabLst>
                <a:tab pos="8348663" algn="r"/>
              </a:tabLst>
            </a:pPr>
            <a:r>
              <a:rPr lang="en-US" sz="1870" b="1" dirty="0">
                <a:solidFill>
                  <a:srgbClr val="FF0000"/>
                </a:solidFill>
              </a:rPr>
              <a:t>Wattam Grove</a:t>
            </a:r>
          </a:p>
          <a:p>
            <a:pPr>
              <a:spcAft>
                <a:spcPts val="600"/>
              </a:spcAft>
              <a:tabLst>
                <a:tab pos="8348663" algn="r"/>
              </a:tabLst>
            </a:pPr>
            <a:r>
              <a:rPr lang="en-US" sz="1870" b="1" dirty="0">
                <a:solidFill>
                  <a:srgbClr val="FF0000"/>
                </a:solidFill>
              </a:rPr>
              <a:t>The business</a:t>
            </a:r>
          </a:p>
          <a:p>
            <a:pPr>
              <a:spcAft>
                <a:spcPts val="600"/>
              </a:spcAft>
              <a:tabLst>
                <a:tab pos="8348663" algn="r"/>
              </a:tabLst>
            </a:pPr>
            <a:r>
              <a:rPr lang="en-US" sz="1870" dirty="0">
                <a:solidFill>
                  <a:srgbClr val="FF0000"/>
                </a:solidFill>
              </a:rPr>
              <a:t>All of the farm </a:t>
            </a:r>
            <a:r>
              <a:rPr lang="en-US" sz="1870" dirty="0" err="1">
                <a:solidFill>
                  <a:srgbClr val="FF0000"/>
                </a:solidFill>
              </a:rPr>
              <a:t>labourers</a:t>
            </a:r>
            <a:r>
              <a:rPr lang="en-US" sz="1870" dirty="0">
                <a:solidFill>
                  <a:srgbClr val="FF0000"/>
                </a:solidFill>
              </a:rPr>
              <a:t>, be they permanent or temporary, are recruited and managed directly by Eric. Eric has an autocratic leadership style and likes to keep tight control of the workforce. He makes day to day decisions about the soft fruit production without consulting the farm </a:t>
            </a:r>
            <a:r>
              <a:rPr lang="en-US" sz="1870" dirty="0" err="1">
                <a:solidFill>
                  <a:srgbClr val="FF0000"/>
                </a:solidFill>
              </a:rPr>
              <a:t>labourers</a:t>
            </a:r>
            <a:r>
              <a:rPr lang="en-US" sz="1870" dirty="0">
                <a:solidFill>
                  <a:srgbClr val="FF0000"/>
                </a:solidFill>
              </a:rPr>
              <a:t>.</a:t>
            </a:r>
          </a:p>
          <a:p>
            <a:pPr>
              <a:spcAft>
                <a:spcPts val="600"/>
              </a:spcAft>
              <a:tabLst>
                <a:tab pos="8348663" algn="r"/>
              </a:tabLst>
            </a:pPr>
            <a:r>
              <a:rPr lang="en-US" sz="1870" dirty="0">
                <a:solidFill>
                  <a:srgbClr val="FF0000"/>
                </a:solidFill>
              </a:rPr>
              <a:t>Percy is a planner and an organiser. He is good with numbers and is in charge of the financial and administrative aspects of running the farm. Percy is all too aware that the farm needs to financially support not only himself and his brother but their families as well. Percy is married to Pat, a part-time school cook. They have one daughter who currently attends the local junior school. Eric is married to Marie, who is currently unemployed. They have twin sons aged 17, both of whom hope to go to university next year.</a:t>
            </a:r>
          </a:p>
          <a:p>
            <a:pPr>
              <a:spcAft>
                <a:spcPts val="600"/>
              </a:spcAft>
              <a:tabLst>
                <a:tab pos="8348663" algn="r"/>
              </a:tabLst>
            </a:pPr>
            <a:r>
              <a:rPr lang="en-US" sz="1870" dirty="0">
                <a:solidFill>
                  <a:srgbClr val="FF0000"/>
                </a:solidFill>
              </a:rPr>
              <a:t>Eric and Percy have a strong sense of social responsibility and are keen to forge good relationships with the local community. While both brothers agree that making sufficient profit, by necessity, has to be the main aim of the business this should not be to the detriment of their relationship with the local community.</a:t>
            </a:r>
          </a:p>
        </p:txBody>
      </p:sp>
      <p:sp>
        <p:nvSpPr>
          <p:cNvPr id="14" name="Title 2"/>
          <p:cNvSpPr>
            <a:spLocks noGrp="1"/>
          </p:cNvSpPr>
          <p:nvPr>
            <p:ph type="title"/>
          </p:nvPr>
        </p:nvSpPr>
        <p:spPr>
          <a:xfrm>
            <a:off x="70266" y="72008"/>
            <a:ext cx="8859452" cy="548680"/>
          </a:xfrm>
        </p:spPr>
        <p:txBody>
          <a:bodyPr>
            <a:noAutofit/>
          </a:bodyPr>
          <a:lstStyle/>
          <a:p>
            <a:r>
              <a:rPr lang="en-US" sz="2800" dirty="0"/>
              <a:t>3</a:t>
            </a:r>
            <a:r>
              <a:rPr lang="en-US" sz="2800" dirty="0" smtClean="0"/>
              <a:t> – Exam Questions – June 2016</a:t>
            </a:r>
            <a:endParaRPr lang="en-US" sz="2800" dirty="0"/>
          </a:p>
        </p:txBody>
      </p:sp>
    </p:spTree>
    <p:extLst>
      <p:ext uri="{BB962C8B-B14F-4D97-AF65-F5344CB8AC3E}">
        <p14:creationId xmlns:p14="http://schemas.microsoft.com/office/powerpoint/2010/main" val="1602966929"/>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53428</TotalTime>
  <Words>6547</Words>
  <Application>Microsoft Office PowerPoint</Application>
  <PresentationFormat>On-screen Show (4:3)</PresentationFormat>
  <Paragraphs>934</Paragraphs>
  <Slides>51</Slides>
  <Notes>51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51</vt:i4>
      </vt:variant>
    </vt:vector>
  </HeadingPairs>
  <TitlesOfParts>
    <vt:vector size="58" baseType="lpstr">
      <vt:lpstr>Arial</vt:lpstr>
      <vt:lpstr>Calibri</vt:lpstr>
      <vt:lpstr>Lucida Sans Unicode</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03 – Learning Outcome (LO) Weightings</vt:lpstr>
      <vt:lpstr>Unit 03 – Learning Outcome (LO) Weightings</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June 2016</vt:lpstr>
      <vt:lpstr>3 – Exam Questions – 2016 – Markscheme Answers</vt:lpstr>
      <vt:lpstr>3 – Exam Questions – 2016 – Markscheme Answers</vt:lpstr>
      <vt:lpstr>3 – Exam Questions – 2016 – Markscheme Answers</vt:lpstr>
      <vt:lpstr>3 – Exam Questions – 2016 – Markscheme Answers</vt:lpstr>
      <vt:lpstr>3 – Exam Questions – 2016 – Markscheme Answers</vt:lpstr>
      <vt:lpstr>3 – Exam Questions – 2016 – Markscheme Answers</vt:lpstr>
      <vt:lpstr>3 – Exam Questions – 2016 – Markscheme Answers</vt:lpstr>
      <vt:lpstr>3 – Exam Questions – 2016 – Markscheme Answers</vt:lpstr>
      <vt:lpstr>3 – Exam Questions – 2016 – Markscheme Answers</vt:lpstr>
      <vt:lpstr>3 – Exam Questions – 2016 – Markscheme Answers</vt:lpstr>
      <vt:lpstr>3 – Exam Questions – 2016 – Markscheme Answers</vt:lpstr>
      <vt:lpstr>3 – Exam Questions – 2016 – Markscheme Answers</vt:lpstr>
      <vt:lpstr>3 – Exam Questions – 2016 – Markscheme Answers</vt:lpstr>
      <vt:lpstr>3 – Exam Questions – 2016 – Markscheme Answers</vt:lpstr>
      <vt:lpstr>3 – Exam Questions – 2016 – Markscheme Answers</vt:lpstr>
      <vt:lpstr>3 – Exam Questions – 2016 – Markscheme Answers</vt:lpstr>
      <vt:lpstr>3 – Exam Questions – 2016 – Markscheme Answers</vt:lpstr>
      <vt:lpstr>3 – Exam Questions – 2016 – Markscheme Answers</vt:lpstr>
      <vt:lpstr>3 – Exam Questions – 2016 – Markscheme Answers</vt:lpstr>
      <vt:lpstr>3 – Exam Questions – 2016 – Markscheme Answers</vt:lpstr>
      <vt:lpstr>3 – Exam Questions – 2016 – Markscheme Answers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03 - Sample Exam</dc:title>
  <dc:subject>eBusiness</dc:subject>
  <dc:creator>Enderoth</dc:creator>
  <cp:lastModifiedBy>Stephen Rafferty</cp:lastModifiedBy>
  <cp:revision>1688</cp:revision>
  <cp:lastPrinted>2014-01-22T18:25:48Z</cp:lastPrinted>
  <dcterms:created xsi:type="dcterms:W3CDTF">2008-03-12T11:01:44Z</dcterms:created>
  <dcterms:modified xsi:type="dcterms:W3CDTF">2017-07-10T15:40:58Z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